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474" r:id="rId2"/>
    <p:sldId id="347" r:id="rId3"/>
    <p:sldId id="391" r:id="rId4"/>
    <p:sldId id="349" r:id="rId5"/>
    <p:sldId id="388" r:id="rId6"/>
    <p:sldId id="481" r:id="rId7"/>
    <p:sldId id="453" r:id="rId8"/>
    <p:sldId id="495" r:id="rId9"/>
    <p:sldId id="489" r:id="rId10"/>
    <p:sldId id="482" r:id="rId11"/>
    <p:sldId id="424" r:id="rId12"/>
    <p:sldId id="421" r:id="rId13"/>
    <p:sldId id="431" r:id="rId14"/>
    <p:sldId id="501" r:id="rId15"/>
    <p:sldId id="456" r:id="rId16"/>
    <p:sldId id="478" r:id="rId17"/>
    <p:sldId id="446" r:id="rId18"/>
    <p:sldId id="498" r:id="rId19"/>
    <p:sldId id="499" r:id="rId20"/>
    <p:sldId id="479" r:id="rId21"/>
    <p:sldId id="480" r:id="rId22"/>
    <p:sldId id="457" r:id="rId23"/>
    <p:sldId id="502" r:id="rId24"/>
    <p:sldId id="483" r:id="rId25"/>
    <p:sldId id="475" r:id="rId26"/>
    <p:sldId id="496" r:id="rId27"/>
    <p:sldId id="484" r:id="rId28"/>
    <p:sldId id="476" r:id="rId29"/>
    <p:sldId id="492" r:id="rId30"/>
    <p:sldId id="485" r:id="rId31"/>
    <p:sldId id="477" r:id="rId32"/>
    <p:sldId id="486" r:id="rId33"/>
    <p:sldId id="490" r:id="rId34"/>
    <p:sldId id="497" r:id="rId35"/>
    <p:sldId id="487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503" r:id="rId4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VanBuren" initials="VV" lastIdx="1" clrIdx="0">
    <p:extLst>
      <p:ext uri="{19B8F6BF-5375-455C-9EA6-DF929625EA0E}">
        <p15:presenceInfo xmlns:p15="http://schemas.microsoft.com/office/powerpoint/2012/main" userId="Vicki VanBu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E0A"/>
    <a:srgbClr val="BF940C"/>
    <a:srgbClr val="49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52" d="100"/>
          <a:sy n="52" d="100"/>
        </p:scale>
        <p:origin x="6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84335780042602E-2"/>
          <c:y val="2.1276740277039369E-2"/>
          <c:w val="0.80072015874824354"/>
          <c:h val="0.783766180541830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Valorem/ Property Taxes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Sheet1!$A$2:$A$18</c:f>
              <c:strCache>
                <c:ptCount val="17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FY21</c:v>
                </c:pt>
              </c:strCache>
            </c:strRef>
          </c:cat>
          <c:val>
            <c:numRef>
              <c:f>Sheet1!$B$2:$B$18</c:f>
              <c:numCache>
                <c:formatCode>_(* #,##0.00_);_(* \(#,##0.00\);_(* "-"??_);_(@_)</c:formatCode>
                <c:ptCount val="17"/>
                <c:pt idx="0">
                  <c:v>36173857.75</c:v>
                </c:pt>
                <c:pt idx="1">
                  <c:v>38909583.159999996</c:v>
                </c:pt>
                <c:pt idx="2">
                  <c:v>44438035.140000001</c:v>
                </c:pt>
                <c:pt idx="3">
                  <c:v>47035411.82</c:v>
                </c:pt>
                <c:pt idx="4">
                  <c:v>50632980.700000003</c:v>
                </c:pt>
                <c:pt idx="5">
                  <c:v>51221723.539999999</c:v>
                </c:pt>
                <c:pt idx="6">
                  <c:v>45940826.5</c:v>
                </c:pt>
                <c:pt idx="7">
                  <c:v>44186879.609999999</c:v>
                </c:pt>
                <c:pt idx="8">
                  <c:v>42919975.68</c:v>
                </c:pt>
                <c:pt idx="9">
                  <c:v>42298693.770000003</c:v>
                </c:pt>
                <c:pt idx="10">
                  <c:v>43870203.210000001</c:v>
                </c:pt>
                <c:pt idx="11">
                  <c:v>46362917.350000001</c:v>
                </c:pt>
                <c:pt idx="12">
                  <c:v>47347069.829999998</c:v>
                </c:pt>
                <c:pt idx="13">
                  <c:v>49549489.670000002</c:v>
                </c:pt>
                <c:pt idx="14">
                  <c:v>53269753.920000002</c:v>
                </c:pt>
                <c:pt idx="15">
                  <c:v>57083810</c:v>
                </c:pt>
                <c:pt idx="16">
                  <c:v>59978058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9-4CDF-A3C5-83EF4B798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894943"/>
        <c:axId val="747899519"/>
        <c:axId val="0"/>
      </c:bar3DChart>
      <c:catAx>
        <c:axId val="74789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9519"/>
        <c:crosses val="autoZero"/>
        <c:auto val="1"/>
        <c:lblAlgn val="ctr"/>
        <c:lblOffset val="100"/>
        <c:noMultiLvlLbl val="0"/>
      </c:catAx>
      <c:valAx>
        <c:axId val="74789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4943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617826896054081E-3"/>
                <c:y val="0.3842992133679783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74526060093996"/>
          <c:y val="0.89687535026513765"/>
          <c:w val="0.50570185671235535"/>
          <c:h val="0.10118139435289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325499530967517E-2"/>
          <c:y val="4.9176945541248289E-2"/>
          <c:w val="0.80072015874824354"/>
          <c:h val="0.78376618054183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Valorem/ Property Taxes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Sheet1!$B$2:$B$18</c:f>
              <c:numCache>
                <c:formatCode>_(* #,##0.00_);_(* \(#,##0.00\);_(* "-"??_);_(@_)</c:formatCode>
                <c:ptCount val="17"/>
                <c:pt idx="0">
                  <c:v>36173857.75</c:v>
                </c:pt>
                <c:pt idx="1">
                  <c:v>38909583.159999996</c:v>
                </c:pt>
                <c:pt idx="2">
                  <c:v>44438035.140000001</c:v>
                </c:pt>
                <c:pt idx="3">
                  <c:v>47035411.82</c:v>
                </c:pt>
                <c:pt idx="4">
                  <c:v>50632980.700000003</c:v>
                </c:pt>
                <c:pt idx="5">
                  <c:v>51221723.539999999</c:v>
                </c:pt>
                <c:pt idx="6">
                  <c:v>45940826.5</c:v>
                </c:pt>
                <c:pt idx="7">
                  <c:v>44186879.609999999</c:v>
                </c:pt>
                <c:pt idx="8">
                  <c:v>42919975.68</c:v>
                </c:pt>
                <c:pt idx="9">
                  <c:v>42298693.770000003</c:v>
                </c:pt>
                <c:pt idx="10">
                  <c:v>43870203.210000001</c:v>
                </c:pt>
                <c:pt idx="11">
                  <c:v>46362917.350000001</c:v>
                </c:pt>
                <c:pt idx="12">
                  <c:v>47347069.829999998</c:v>
                </c:pt>
                <c:pt idx="13">
                  <c:v>49549489.670000002</c:v>
                </c:pt>
                <c:pt idx="14">
                  <c:v>53269753.920000002</c:v>
                </c:pt>
                <c:pt idx="15">
                  <c:v>57083810</c:v>
                </c:pt>
                <c:pt idx="16">
                  <c:v>59978058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69-4CDF-A3C5-83EF4B798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CTAX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FY 05</c:v>
                </c:pt>
                <c:pt idx="1">
                  <c:v>FY 06</c:v>
                </c:pt>
                <c:pt idx="2">
                  <c:v>FY 07</c:v>
                </c:pt>
                <c:pt idx="3">
                  <c:v>FY 08</c:v>
                </c:pt>
                <c:pt idx="4">
                  <c:v>FY 09</c:v>
                </c:pt>
                <c:pt idx="5">
                  <c:v>FY 10</c:v>
                </c:pt>
                <c:pt idx="6">
                  <c:v>FY 11</c:v>
                </c:pt>
                <c:pt idx="7">
                  <c:v>FY 12</c:v>
                </c:pt>
                <c:pt idx="8">
                  <c:v>FY 13</c:v>
                </c:pt>
                <c:pt idx="9">
                  <c:v>FY 14</c:v>
                </c:pt>
                <c:pt idx="10">
                  <c:v>FY 15</c:v>
                </c:pt>
                <c:pt idx="11">
                  <c:v>FY 16</c:v>
                </c:pt>
                <c:pt idx="12">
                  <c:v>FY 17</c:v>
                </c:pt>
                <c:pt idx="13">
                  <c:v>FY 18</c:v>
                </c:pt>
                <c:pt idx="14">
                  <c:v>FY 19</c:v>
                </c:pt>
                <c:pt idx="15">
                  <c:v>FY 20</c:v>
                </c:pt>
                <c:pt idx="16">
                  <c:v>FY 21</c:v>
                </c:pt>
              </c:strCache>
            </c:strRef>
          </c:cat>
          <c:val>
            <c:numRef>
              <c:f>Sheet1!$C$2:$C$18</c:f>
              <c:numCache>
                <c:formatCode>"$"#,##0_);[Red]\("$"#,##0\)</c:formatCode>
                <c:ptCount val="17"/>
                <c:pt idx="0">
                  <c:v>52372923</c:v>
                </c:pt>
                <c:pt idx="1">
                  <c:v>54708166</c:v>
                </c:pt>
                <c:pt idx="2">
                  <c:v>55256937</c:v>
                </c:pt>
                <c:pt idx="3">
                  <c:v>51266041</c:v>
                </c:pt>
                <c:pt idx="4">
                  <c:v>43552723</c:v>
                </c:pt>
                <c:pt idx="5">
                  <c:v>38859576</c:v>
                </c:pt>
                <c:pt idx="6">
                  <c:v>39326558</c:v>
                </c:pt>
                <c:pt idx="7">
                  <c:v>40909269</c:v>
                </c:pt>
                <c:pt idx="8">
                  <c:v>42849236</c:v>
                </c:pt>
                <c:pt idx="9">
                  <c:v>46470929</c:v>
                </c:pt>
                <c:pt idx="10">
                  <c:v>51516366</c:v>
                </c:pt>
                <c:pt idx="11">
                  <c:v>56213641</c:v>
                </c:pt>
                <c:pt idx="12">
                  <c:v>57547950</c:v>
                </c:pt>
                <c:pt idx="13">
                  <c:v>65681079</c:v>
                </c:pt>
                <c:pt idx="14">
                  <c:v>68787863</c:v>
                </c:pt>
                <c:pt idx="15">
                  <c:v>75494299</c:v>
                </c:pt>
                <c:pt idx="16">
                  <c:v>78514071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0-4007-BDE3-DD591473D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7894943"/>
        <c:axId val="747899519"/>
      </c:lineChart>
      <c:catAx>
        <c:axId val="74789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9519"/>
        <c:crosses val="autoZero"/>
        <c:auto val="1"/>
        <c:lblAlgn val="ctr"/>
        <c:lblOffset val="100"/>
        <c:noMultiLvlLbl val="0"/>
      </c:catAx>
      <c:valAx>
        <c:axId val="74789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894943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608639192953411E-2"/>
                <c:y val="0.38429913502208579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74526060093996"/>
          <c:y val="0.89687535026513765"/>
          <c:w val="0.47122258902325798"/>
          <c:h val="9.515782258725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89579232283465"/>
          <c:y val="0.17656224307564941"/>
          <c:w val="0.54895853838582676"/>
          <c:h val="0.823437756924350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3-4B54-A23B-C3648EC1B801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153-4B54-A23B-C3648EC1B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153-4B54-A23B-C3648EC1B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53-4B54-A23B-C3648EC1B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153-4B54-A23B-C3648EC1B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53-4B54-A23B-C3648EC1B8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153-4B54-A23B-C3648EC1B8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53-4B54-A23B-C3648EC1B801}"/>
              </c:ext>
            </c:extLst>
          </c:dPt>
          <c:dLbls>
            <c:dLbl>
              <c:idx val="0"/>
              <c:layout>
                <c:manualLayout>
                  <c:x val="0.18100143168253863"/>
                  <c:y val="-6.5624995963029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Consolidated</a:t>
                    </a:r>
                  </a:p>
                  <a:p>
                    <a:r>
                      <a:rPr lang="en-US" baseline="0" dirty="0" smtClean="0"/>
                      <a:t>Tax</a:t>
                    </a:r>
                    <a:r>
                      <a:rPr lang="en-US" baseline="0" dirty="0"/>
                      <a:t>
</a:t>
                    </a:r>
                    <a:fld id="{B1DBD480-1695-47AD-A29E-BFBB5187096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53-4B54-A23B-C3648EC1B801}"/>
                </c:ext>
              </c:extLst>
            </c:dLbl>
            <c:dLbl>
              <c:idx val="1"/>
              <c:layout>
                <c:manualLayout>
                  <c:x val="0.28284505846605701"/>
                  <c:y val="4.31716877970172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53-4B54-A23B-C3648EC1B801}"/>
                </c:ext>
              </c:extLst>
            </c:dLbl>
            <c:dLbl>
              <c:idx val="2"/>
              <c:layout>
                <c:manualLayout>
                  <c:x val="-0.21122458217571163"/>
                  <c:y val="5.7421871467650536E-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Fees- </a:t>
                    </a:r>
                  </a:p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Licenses &amp;</a:t>
                    </a:r>
                  </a:p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Permits</a:t>
                    </a:r>
                    <a:r>
                      <a:rPr lang="en-US" baseline="0" dirty="0"/>
                      <a:t>
</a:t>
                    </a:r>
                    <a:fld id="{0F05BA7C-391F-484C-B273-6E0EB86721FD}" type="PERCENTAGE">
                      <a:rPr lang="en-US" baseline="0" dirty="0"/>
                      <a:pPr>
                        <a:defRPr sz="15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96921751968504"/>
                      <c:h val="0.217655190843061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53-4B54-A23B-C3648EC1B801}"/>
                </c:ext>
              </c:extLst>
            </c:dLbl>
            <c:dLbl>
              <c:idx val="3"/>
              <c:layout>
                <c:manualLayout>
                  <c:x val="-0.19472797736220473"/>
                  <c:y val="-8.67187446654315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Intergovernmental</a:t>
                    </a:r>
                    <a:r>
                      <a:rPr lang="en-US" baseline="0" dirty="0"/>
                      <a:t>
</a:t>
                    </a:r>
                    <a:fld id="{2CD0DAF1-1355-448A-979A-9E6CDD5043B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53-4B54-A23B-C3648EC1B801}"/>
                </c:ext>
              </c:extLst>
            </c:dLbl>
            <c:dLbl>
              <c:idx val="4"/>
              <c:layout>
                <c:manualLayout>
                  <c:x val="-0.234375"/>
                  <c:y val="-0.117187492791123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53-4B54-A23B-C3648EC1B801}"/>
                </c:ext>
              </c:extLst>
            </c:dLbl>
            <c:dLbl>
              <c:idx val="5"/>
              <c:layout>
                <c:manualLayout>
                  <c:x val="-0.13906250000000001"/>
                  <c:y val="-0.154687490484283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53-4B54-A23B-C3648EC1B801}"/>
                </c:ext>
              </c:extLst>
            </c:dLbl>
            <c:dLbl>
              <c:idx val="6"/>
              <c:layout>
                <c:manualLayout>
                  <c:x val="-7.8778479541315657E-3"/>
                  <c:y val="-0.192174754418383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Special</a:t>
                    </a:r>
                  </a:p>
                  <a:p>
                    <a:r>
                      <a:rPr lang="en-US" baseline="0" dirty="0" smtClean="0"/>
                      <a:t>Assessments</a:t>
                    </a:r>
                    <a:r>
                      <a:rPr lang="en-US" baseline="0" dirty="0"/>
                      <a:t>
</a:t>
                    </a:r>
                    <a:fld id="{69CD72BC-D3F5-4AED-B5DA-021E92CB959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153-4B54-A23B-C3648EC1B801}"/>
                </c:ext>
              </c:extLst>
            </c:dLbl>
            <c:dLbl>
              <c:idx val="7"/>
              <c:layout>
                <c:manualLayout>
                  <c:x val="0.12656249999999999"/>
                  <c:y val="-0.159604751500691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53-4B54-A23B-C3648EC1B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Consolidated Tax</c:v>
                </c:pt>
                <c:pt idx="1">
                  <c:v>Property Taxes</c:v>
                </c:pt>
                <c:pt idx="2">
                  <c:v>Fees - Licenses &amp; Permits</c:v>
                </c:pt>
                <c:pt idx="3">
                  <c:v>Intergovernmental Revenue</c:v>
                </c:pt>
                <c:pt idx="4">
                  <c:v>Charges for Services</c:v>
                </c:pt>
                <c:pt idx="5">
                  <c:v>Fines &amp; Forfeits</c:v>
                </c:pt>
                <c:pt idx="6">
                  <c:v>Special Assessments</c:v>
                </c:pt>
                <c:pt idx="7">
                  <c:v>Misc/Transfers</c:v>
                </c:pt>
              </c:strCache>
            </c:strRef>
          </c:cat>
          <c:val>
            <c:numRef>
              <c:f>Sheet1!$B$2:$B$9</c:f>
              <c:numCache>
                <c:formatCode>_(* #,##0_);_(* \(#,##0\);_(* "-"_);_(@_)</c:formatCode>
                <c:ptCount val="8"/>
                <c:pt idx="0">
                  <c:v>78514071</c:v>
                </c:pt>
                <c:pt idx="1">
                  <c:v>59978058</c:v>
                </c:pt>
                <c:pt idx="2">
                  <c:v>50628729</c:v>
                </c:pt>
                <c:pt idx="3">
                  <c:v>10281382</c:v>
                </c:pt>
                <c:pt idx="4">
                  <c:v>13772862</c:v>
                </c:pt>
                <c:pt idx="5">
                  <c:v>3016761</c:v>
                </c:pt>
                <c:pt idx="6">
                  <c:v>2874110</c:v>
                </c:pt>
                <c:pt idx="7">
                  <c:v>3712308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3-4B54-A23B-C3648EC1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27916072907958"/>
          <c:y val="0.2993809461249759"/>
          <c:w val="0.81388888888889133"/>
          <c:h val="0.647670968212306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noFill/>
            </a:ln>
          </c:spPr>
          <c:explosion val="3"/>
          <c:dPt>
            <c:idx val="0"/>
            <c:bubble3D val="0"/>
            <c:spPr>
              <a:solidFill>
                <a:srgbClr val="0192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A10-4497-9160-F06C2F5FBC82}"/>
              </c:ext>
            </c:extLst>
          </c:dPt>
          <c:dPt>
            <c:idx val="1"/>
            <c:bubble3D val="0"/>
            <c:spPr>
              <a:solidFill>
                <a:srgbClr val="BF940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A10-4497-9160-F06C2F5FBC82}"/>
              </c:ext>
            </c:extLst>
          </c:dPt>
          <c:dLbls>
            <c:dLbl>
              <c:idx val="0"/>
              <c:layout>
                <c:manualLayout>
                  <c:x val="-0.17456863610552112"/>
                  <c:y val="1.325837079102147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$108.3M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
</a:t>
                    </a:r>
                    <a:fld id="{7A639A25-711A-49DC-B6B9-DF8B4900964A}" type="CATEGORYNAME"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
</a:t>
                    </a: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3992849919436"/>
                      <c:h val="0.1731681391302743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A10-4497-9160-F06C2F5FBC82}"/>
                </c:ext>
              </c:extLst>
            </c:dLbl>
            <c:dLbl>
              <c:idx val="1"/>
              <c:layout>
                <c:manualLayout>
                  <c:x val="0.2257569821067279"/>
                  <c:y val="-0.2139915423177680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$72.6M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
</a:t>
                    </a:r>
                    <a:fld id="{8484C6A9-C71E-4013-A8B4-42569E82F46E}" type="CATEGORYNAME"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
</a:t>
                    </a: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2710705069397"/>
                      <c:h val="0.1698731613381706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A10-4497-9160-F06C2F5FBC82}"/>
                </c:ext>
              </c:extLst>
            </c:dLbl>
            <c:dLbl>
              <c:idx val="2"/>
              <c:layout>
                <c:manualLayout>
                  <c:x val="1.3554026237788258E-2"/>
                  <c:y val="-4.30020819735827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$36.5M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C72C1C3-BE15-426C-8CE5-6887B2CB8040}" type="CATEGORYNAM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5514147937575"/>
                      <c:h val="0.1851831451390801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A10-4497-9160-F06C2F5FBC82}"/>
                </c:ext>
              </c:extLst>
            </c:dLbl>
            <c:dLbl>
              <c:idx val="3"/>
              <c:layout>
                <c:manualLayout>
                  <c:x val="3.3229666392008063E-2"/>
                  <c:y val="-2.396741770707067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$6.5M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264AEBC-BA97-4303-8C96-160DF992E8B6}" type="CATEGORYNAME">
                      <a:rPr lang="en-US" baseline="0" dirty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856089194600231E-2"/>
                      <c:h val="0.1624896722665932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A10-4497-9160-F06C2F5FB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Salaries and Wages</c:v>
                </c:pt>
                <c:pt idx="1">
                  <c:v>Employee Benefits/ OPEB</c:v>
                </c:pt>
                <c:pt idx="2">
                  <c:v>Services and Supplies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108342578</c:v>
                </c:pt>
                <c:pt idx="1">
                  <c:v>72639743</c:v>
                </c:pt>
                <c:pt idx="2">
                  <c:v>36504579</c:v>
                </c:pt>
                <c:pt idx="3">
                  <c:v>6543948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Sheet1!$C$2:$C$5</c15:f>
                <c15:dlblRangeCache>
                  <c:ptCount val="4"/>
                  <c:pt idx="0">
                    <c:v>$106M</c:v>
                  </c:pt>
                  <c:pt idx="1">
                    <c:v>$63M</c:v>
                  </c:pt>
                  <c:pt idx="2">
                    <c:v>$36M</c:v>
                  </c:pt>
                  <c:pt idx="3">
                    <c:v>$5M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9A10-4497-9160-F06C2F5FBC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Salaries and Wages</c:v>
                </c:pt>
                <c:pt idx="1">
                  <c:v>Employee Benefits/ OPEB</c:v>
                </c:pt>
                <c:pt idx="2">
                  <c:v>Services and Supplies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10-4497-9160-F06C2F5FBC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Salaries and Wages</c:v>
                </c:pt>
                <c:pt idx="1">
                  <c:v>Employee Benefits/ OPEB</c:v>
                </c:pt>
                <c:pt idx="2">
                  <c:v>Services and Supplies</c:v>
                </c:pt>
                <c:pt idx="3">
                  <c:v>Other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106</c:v>
                </c:pt>
                <c:pt idx="1">
                  <c:v>63</c:v>
                </c:pt>
                <c:pt idx="2">
                  <c:v>36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10-4497-9160-F06C2F5FBC8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985011908081763E-2"/>
          <c:y val="0.31333169424257068"/>
          <c:w val="0.81388888888889133"/>
          <c:h val="0.647670968212306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F7-42B9-BF1D-EB07E09E48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0F7-42B9-BF1D-EB07E09E48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0F7-42B9-BF1D-EB07E09E48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0F7-42B9-BF1D-EB07E09E483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0F7-42B9-BF1D-EB07E09E4835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0F7-42B9-BF1D-EB07E09E4835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0F7-42B9-BF1D-EB07E09E48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C0F7-42B9-BF1D-EB07E09E4835}"/>
              </c:ext>
            </c:extLst>
          </c:dPt>
          <c:dLbls>
            <c:dLbl>
              <c:idx val="0"/>
              <c:layout>
                <c:manualLayout>
                  <c:x val="-1.7104249630605813E-2"/>
                  <c:y val="-0.104198286828391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27FE2812-877D-4BDB-9915-8DFEAADA4EB8}" type="CELLRANGE">
                      <a:rPr lang="en-US" sz="1400" baseline="0" dirty="0"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sz="1400" baseline="0" dirty="0">
                        <a:latin typeface="Arial Narrow" panose="020B0606020202030204" pitchFamily="34" charset="0"/>
                      </a:rPr>
                      <a:t>
</a:t>
                    </a:r>
                    <a:fld id="{CD1B7593-803C-4366-9743-726A9C812671}" type="CATEGORYNAME">
                      <a:rPr lang="en-US" sz="1400" baseline="0" dirty="0"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latin typeface="Arial Narrow" panose="020B0606020202030204" pitchFamily="34" charset="0"/>
                      </a:rPr>
                      <a:t>
</a:t>
                    </a:r>
                    <a:fld id="{88DC49E0-7F9C-454B-ADAC-566F6E0457B4}" type="PERCENTAGE">
                      <a:rPr lang="en-US" sz="1400" baseline="0" dirty="0"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aseline="0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3992849919436"/>
                      <c:h val="0.1731681391302743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0F7-42B9-BF1D-EB07E09E4835}"/>
                </c:ext>
              </c:extLst>
            </c:dLbl>
            <c:dLbl>
              <c:idx val="1"/>
              <c:layout>
                <c:manualLayout>
                  <c:x val="1.2820801007396342E-2"/>
                  <c:y val="-1.76524964809705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27580BF2-A1FF-4FD2-8DE6-BE742E54B873}" type="CELLRANGE">
                      <a:rPr lang="en-US" sz="1400" baseline="0" dirty="0"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sz="1400" baseline="0" dirty="0">
                        <a:latin typeface="Arial Narrow" panose="020B0606020202030204" pitchFamily="34" charset="0"/>
                      </a:rPr>
                      <a:t>
</a:t>
                    </a:r>
                    <a:fld id="{598AEC35-CB99-4EC6-8A09-CA8F99CE798E}" type="CATEGORYNAME">
                      <a:rPr lang="en-US" sz="1400" baseline="0" dirty="0"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latin typeface="Arial Narrow" panose="020B0606020202030204" pitchFamily="34" charset="0"/>
                      </a:rPr>
                      <a:t>
</a:t>
                    </a:r>
                    <a:fld id="{22E51549-6D3A-438B-8EBB-B2722198B46D}" type="PERCENTAGE">
                      <a:rPr lang="en-US" sz="1400" baseline="0" dirty="0">
                        <a:latin typeface="Arial Narrow" panose="020B0606020202030204" pitchFamily="34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400" baseline="0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2710705069397"/>
                      <c:h val="0.1698731613381706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0F7-42B9-BF1D-EB07E09E4835}"/>
                </c:ext>
              </c:extLst>
            </c:dLbl>
            <c:dLbl>
              <c:idx val="2"/>
              <c:layout>
                <c:manualLayout>
                  <c:x val="2.8865775520918659E-2"/>
                  <c:y val="4.2143181202619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fld id="{FA9AE74E-C0C9-4220-B3FC-CAE8C50AD024}" type="CELLRANGE">
                      <a:rPr lang="en-US" baseline="0" dirty="0"/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 dirty="0"/>
                      <a:t>
</a:t>
                    </a:r>
                    <a:fld id="{388E6EE4-BAD8-4483-BEB2-B8C42500D680}" type="CATEGORYNAME">
                      <a:rPr lang="en-US" baseline="0" dirty="0"/>
                      <a:pPr>
                        <a:defRPr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79142150758038"/>
                      <c:h val="0.1851832573076072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0F7-42B9-BF1D-EB07E09E4835}"/>
                </c:ext>
              </c:extLst>
            </c:dLbl>
            <c:dLbl>
              <c:idx val="3"/>
              <c:layout>
                <c:manualLayout>
                  <c:x val="1.0641771535549939E-2"/>
                  <c:y val="-1.0190962924843236E-2"/>
                </c:manualLayout>
              </c:layout>
              <c:tx>
                <c:rich>
                  <a:bodyPr/>
                  <a:lstStyle/>
                  <a:p>
                    <a:fld id="{B67A3B9F-0A6B-42EF-B5CF-E22E607C9C37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EE666A99-2C0E-4B9B-892F-D97BF7E07FED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B02A784-4210-4066-9CCC-E627C19F878E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0F7-42B9-BF1D-EB07E09E4835}"/>
                </c:ext>
              </c:extLst>
            </c:dLbl>
            <c:dLbl>
              <c:idx val="4"/>
              <c:layout>
                <c:manualLayout>
                  <c:x val="5.2235761546365847E-2"/>
                  <c:y val="1.3238970158895276E-2"/>
                </c:manualLayout>
              </c:layout>
              <c:tx>
                <c:rich>
                  <a:bodyPr/>
                  <a:lstStyle/>
                  <a:p>
                    <a:fld id="{60E0C7B3-72BD-4470-9D1C-B63C231E789C}" type="CELLRANG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[CELLRANGE]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5A97FE60-4581-4D1C-B645-1FD892C69C78}" type="CATEGORYNAME">
                      <a:rPr lang="en-US" baseline="0" dirty="0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70310102279403"/>
                      <c:h val="0.194106089301511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0F7-42B9-BF1D-EB07E09E4835}"/>
                </c:ext>
              </c:extLst>
            </c:dLbl>
            <c:dLbl>
              <c:idx val="5"/>
              <c:layout>
                <c:manualLayout>
                  <c:x val="0.15692627159475561"/>
                  <c:y val="-0.24248827336893233"/>
                </c:manualLayout>
              </c:layout>
              <c:tx>
                <c:rich>
                  <a:bodyPr/>
                  <a:lstStyle/>
                  <a:p>
                    <a:fld id="{135732C5-FD96-48CE-A319-14D75D651D16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095FC9F2-AF4C-4446-A8C9-BFB1DF5CE1A9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61%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0F7-42B9-BF1D-EB07E09E4835}"/>
                </c:ext>
              </c:extLst>
            </c:dLbl>
            <c:dLbl>
              <c:idx val="6"/>
              <c:layout>
                <c:manualLayout>
                  <c:x val="-5.5229863479367695E-2"/>
                  <c:y val="-4.0295891844238614E-4"/>
                </c:manualLayout>
              </c:layout>
              <c:tx>
                <c:rich>
                  <a:bodyPr/>
                  <a:lstStyle/>
                  <a:p>
                    <a:fld id="{1B70CB4D-D9EF-4080-B9CD-C5C223123CC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80C5FB7C-EFC1-4BF7-AE48-9416FAD770FE}" type="CATEGORYNAME">
                      <a:rPr lang="en-US" baseline="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957B1B2-E3EE-44ED-B523-5E5E76BCA105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0F7-42B9-BF1D-EB07E09E4835}"/>
                </c:ext>
              </c:extLst>
            </c:dLbl>
            <c:dLbl>
              <c:idx val="7"/>
              <c:layout>
                <c:manualLayout>
                  <c:x val="1.2843279584310967E-2"/>
                  <c:y val="-6.91431321813137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$6M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Transfers Out/ Contingency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3%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7393355288153"/>
                      <c:h val="0.19994371067057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F7-42B9-BF1D-EB07E09E4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Sheet1!$A$2:$A$10</c:f>
              <c:strCache>
                <c:ptCount val="8"/>
                <c:pt idx="0">
                  <c:v>Community Support</c:v>
                </c:pt>
                <c:pt idx="1">
                  <c:v>Culture and Recreation</c:v>
                </c:pt>
                <c:pt idx="2">
                  <c:v>Non-Department</c:v>
                </c:pt>
                <c:pt idx="3">
                  <c:v>General Government</c:v>
                </c:pt>
                <c:pt idx="4">
                  <c:v>Judicial</c:v>
                </c:pt>
                <c:pt idx="5">
                  <c:v>Public Safety</c:v>
                </c:pt>
                <c:pt idx="6">
                  <c:v>Public Works</c:v>
                </c:pt>
                <c:pt idx="7">
                  <c:v>Transfers Out</c:v>
                </c:pt>
              </c:strCache>
            </c:strRef>
          </c:cat>
          <c:val>
            <c:numRef>
              <c:f>Sheet1!$B$2:$B$10</c:f>
              <c:numCache>
                <c:formatCode>#,##0_);[Red]\(#,##0\)</c:formatCode>
                <c:ptCount val="8"/>
                <c:pt idx="0">
                  <c:v>6890575</c:v>
                </c:pt>
                <c:pt idx="1">
                  <c:v>12109127</c:v>
                </c:pt>
                <c:pt idx="2">
                  <c:v>19053016</c:v>
                </c:pt>
                <c:pt idx="3" formatCode="General">
                  <c:v>27764618</c:v>
                </c:pt>
                <c:pt idx="4" formatCode="General">
                  <c:v>7979010</c:v>
                </c:pt>
                <c:pt idx="5" formatCode="#,##0">
                  <c:v>137123812</c:v>
                </c:pt>
                <c:pt idx="6" formatCode="#,##0">
                  <c:v>6816742</c:v>
                </c:pt>
                <c:pt idx="7" formatCode="General">
                  <c:v>5293948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Sheet1!$C$2:$C$10</c15:f>
                <c15:dlblRangeCache>
                  <c:ptCount val="9"/>
                  <c:pt idx="0">
                    <c:v>$7M</c:v>
                  </c:pt>
                  <c:pt idx="1">
                    <c:v>$12M</c:v>
                  </c:pt>
                  <c:pt idx="2">
                    <c:v>$19M</c:v>
                  </c:pt>
                  <c:pt idx="3">
                    <c:v>$28M</c:v>
                  </c:pt>
                  <c:pt idx="4">
                    <c:v>$8M</c:v>
                  </c:pt>
                  <c:pt idx="5">
                    <c:v>$137M</c:v>
                  </c:pt>
                  <c:pt idx="6">
                    <c:v>$7M</c:v>
                  </c:pt>
                  <c:pt idx="7">
                    <c:v>$5M</c:v>
                  </c:pt>
                  <c:pt idx="8">
                    <c:v>$1M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C0F7-42B9-BF1D-EB07E09E48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3-C0F7-42B9-BF1D-EB07E09E48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5-C0F7-42B9-BF1D-EB07E09E48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7-C0F7-42B9-BF1D-EB07E09E48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9-C0F7-42B9-BF1D-EB07E09E48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B-C0F7-42B9-BF1D-EB07E09E48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D-C0F7-42B9-BF1D-EB07E09E48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F-C0F7-42B9-BF1D-EB07E09E48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31-C0F7-42B9-BF1D-EB07E09E48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8"/>
                <c:pt idx="0">
                  <c:v>Community Support</c:v>
                </c:pt>
                <c:pt idx="1">
                  <c:v>Culture and Recreation</c:v>
                </c:pt>
                <c:pt idx="2">
                  <c:v>Non-Department</c:v>
                </c:pt>
                <c:pt idx="3">
                  <c:v>General Government</c:v>
                </c:pt>
                <c:pt idx="4">
                  <c:v>Judicial</c:v>
                </c:pt>
                <c:pt idx="5">
                  <c:v>Public Safety</c:v>
                </c:pt>
                <c:pt idx="6">
                  <c:v>Public Works</c:v>
                </c:pt>
                <c:pt idx="7">
                  <c:v>Transfers Out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8"/>
                <c:pt idx="0">
                  <c:v>3.0757259821647419E-2</c:v>
                </c:pt>
                <c:pt idx="1">
                  <c:v>5.4051159061809205E-2</c:v>
                </c:pt>
                <c:pt idx="2">
                  <c:v>8.5046395039311731E-2</c:v>
                </c:pt>
                <c:pt idx="3">
                  <c:v>0.12393212027657906</c:v>
                </c:pt>
                <c:pt idx="4">
                  <c:v>3.561567556982153E-2</c:v>
                </c:pt>
                <c:pt idx="5">
                  <c:v>0.61207558344822233</c:v>
                </c:pt>
                <c:pt idx="6">
                  <c:v>3.0427693600481306E-2</c:v>
                </c:pt>
                <c:pt idx="7">
                  <c:v>2.3630442179105621E-2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32-C0F7-42B9-BF1D-EB07E09E483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6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8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A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C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1E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20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C0F7-42B9-BF1D-EB07E09E4835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C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8"/>
                      <c:pt idx="0">
                        <c:v>6890000</c:v>
                      </c:pt>
                      <c:pt idx="1">
                        <c:v>12110000</c:v>
                      </c:pt>
                      <c:pt idx="2">
                        <c:v>19050000</c:v>
                      </c:pt>
                      <c:pt idx="3">
                        <c:v>27760000</c:v>
                      </c:pt>
                      <c:pt idx="4">
                        <c:v>7980000</c:v>
                      </c:pt>
                      <c:pt idx="5">
                        <c:v>137120000</c:v>
                      </c:pt>
                      <c:pt idx="6">
                        <c:v>6820000</c:v>
                      </c:pt>
                      <c:pt idx="7">
                        <c:v>5290000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C0F7-42B9-BF1D-EB07E09E4835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Column22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D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F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1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3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</c:v>
                      </c:pt>
                      <c:pt idx="1">
                        <c:v>12</c:v>
                      </c:pt>
                      <c:pt idx="2">
                        <c:v>19</c:v>
                      </c:pt>
                      <c:pt idx="3">
                        <c:v>28</c:v>
                      </c:pt>
                      <c:pt idx="4">
                        <c:v>8</c:v>
                      </c:pt>
                      <c:pt idx="5">
                        <c:v>137</c:v>
                      </c:pt>
                      <c:pt idx="6">
                        <c:v>7</c:v>
                      </c:pt>
                      <c:pt idx="7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4-C0F7-42B9-BF1D-EB07E09E4835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Column23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6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A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2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4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5-C0F7-42B9-BF1D-EB07E09E4835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Column24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9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6-C0F7-42B9-BF1D-EB07E09E4835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Expenses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E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0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2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4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7-C0F7-42B9-BF1D-EB07E09E4835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186,992,538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95984447.089999929</c:v>
                      </c:pt>
                      <c:pt idx="1">
                        <c:v>52564450.239999957</c:v>
                      </c:pt>
                      <c:pt idx="2">
                        <c:v>31999807.800000004</c:v>
                      </c:pt>
                      <c:pt idx="3">
                        <c:v>3734</c:v>
                      </c:pt>
                      <c:pt idx="4">
                        <c:v>188325.44</c:v>
                      </c:pt>
                      <c:pt idx="5">
                        <c:v>5801236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8-C0F7-42B9-BF1D-EB07E09E4835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208,033,682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A-C0F7-42B9-BF1D-EB07E09E483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C-C0F7-42B9-BF1D-EB07E09E483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E-C0F7-42B9-BF1D-EB07E09E483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0-C0F7-42B9-BF1D-EB07E09E483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C0F7-42B9-BF1D-EB07E09E483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C0F7-42B9-BF1D-EB07E09E483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C0F7-42B9-BF1D-EB07E09E483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8-C0F7-42B9-BF1D-EB07E09E483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Sheet1!$K$2:$K$10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101741565</c:v>
                      </c:pt>
                      <c:pt idx="1">
                        <c:v>56280863</c:v>
                      </c:pt>
                      <c:pt idx="2">
                        <c:v>33892041</c:v>
                      </c:pt>
                      <c:pt idx="3">
                        <c:v>2539</c:v>
                      </c:pt>
                      <c:pt idx="4">
                        <c:v>534486</c:v>
                      </c:pt>
                      <c:pt idx="5">
                        <c:v>15201399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9-C0F7-42B9-BF1D-EB07E09E4835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209,517,182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1-2C90-428B-88C5-C3A9DB88575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3-2C90-428B-88C5-C3A9DB88575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5-2C90-428B-88C5-C3A9DB88575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7-2C90-428B-88C5-C3A9DB88575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2C90-428B-88C5-C3A9DB88575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2C90-428B-88C5-C3A9DB88575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2C90-428B-88C5-C3A9DB88575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F-2C90-428B-88C5-C3A9DB88575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8"/>
                      <c:pt idx="0">
                        <c:v>Community Support</c:v>
                      </c:pt>
                      <c:pt idx="1">
                        <c:v>Culture and Recreation</c:v>
                      </c:pt>
                      <c:pt idx="2">
                        <c:v>Non-Department</c:v>
                      </c:pt>
                      <c:pt idx="3">
                        <c:v>General Government</c:v>
                      </c:pt>
                      <c:pt idx="4">
                        <c:v>Judicial</c:v>
                      </c:pt>
                      <c:pt idx="5">
                        <c:v>Public Safety</c:v>
                      </c:pt>
                      <c:pt idx="6">
                        <c:v>Public Works</c:v>
                      </c:pt>
                      <c:pt idx="7">
                        <c:v>Transfers Out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Sheet1!$L$2:$L$10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105945518</c:v>
                      </c:pt>
                      <c:pt idx="1">
                        <c:v>62835543</c:v>
                      </c:pt>
                      <c:pt idx="2">
                        <c:v>35840809</c:v>
                      </c:pt>
                      <c:pt idx="3">
                        <c:v>2539</c:v>
                      </c:pt>
                      <c:pt idx="4">
                        <c:v>534486</c:v>
                      </c:pt>
                      <c:pt idx="5">
                        <c:v>3907287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A-C0F7-42B9-BF1D-EB07E09E4835}"/>
                  </c:ext>
                </c:extLst>
              </c15:ser>
            </c15:filteredPieSeries>
          </c:ext>
        </c:extLst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Unassigned Fund Balance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</c:strCache>
            </c:strRef>
          </c:cat>
          <c:val>
            <c:numRef>
              <c:f>Sheet1!$B$2:$B$18</c:f>
              <c:numCache>
                <c:formatCode>_(* #,##0_);_(* \(#,##0\);_(* "-"??_);_(@_)</c:formatCode>
                <c:ptCount val="17"/>
                <c:pt idx="0">
                  <c:v>13334149</c:v>
                </c:pt>
                <c:pt idx="1">
                  <c:v>15300632</c:v>
                </c:pt>
                <c:pt idx="2">
                  <c:v>13488334</c:v>
                </c:pt>
                <c:pt idx="3">
                  <c:v>12168104</c:v>
                </c:pt>
                <c:pt idx="4">
                  <c:v>8500411</c:v>
                </c:pt>
                <c:pt idx="5">
                  <c:v>5123776</c:v>
                </c:pt>
                <c:pt idx="6">
                  <c:v>2948665</c:v>
                </c:pt>
                <c:pt idx="7">
                  <c:v>5018570</c:v>
                </c:pt>
                <c:pt idx="8">
                  <c:v>5895190</c:v>
                </c:pt>
                <c:pt idx="9">
                  <c:v>10588882</c:v>
                </c:pt>
                <c:pt idx="10">
                  <c:v>10419633</c:v>
                </c:pt>
                <c:pt idx="11">
                  <c:v>17405569</c:v>
                </c:pt>
                <c:pt idx="12">
                  <c:v>18681120</c:v>
                </c:pt>
                <c:pt idx="13">
                  <c:v>21566272</c:v>
                </c:pt>
                <c:pt idx="14">
                  <c:v>24952875</c:v>
                </c:pt>
                <c:pt idx="15">
                  <c:v>26696315</c:v>
                </c:pt>
                <c:pt idx="16">
                  <c:v>25443747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B-4707-8268-9738F86CB3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Assigned Fund Balance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</c:strCache>
            </c:strRef>
          </c:cat>
          <c:val>
            <c:numRef>
              <c:f>Sheet1!$C$2:$C$18</c:f>
              <c:numCache>
                <c:formatCode>_(* #,##0_);_(* \(#,##0\);_(* "-"??_);_(@_)</c:formatCode>
                <c:ptCount val="17"/>
                <c:pt idx="0">
                  <c:v>3438862</c:v>
                </c:pt>
                <c:pt idx="1">
                  <c:v>1351283</c:v>
                </c:pt>
                <c:pt idx="2">
                  <c:v>1907826</c:v>
                </c:pt>
                <c:pt idx="3">
                  <c:v>2745300</c:v>
                </c:pt>
                <c:pt idx="4">
                  <c:v>1566639</c:v>
                </c:pt>
                <c:pt idx="5">
                  <c:v>2504173</c:v>
                </c:pt>
                <c:pt idx="6">
                  <c:v>2556588</c:v>
                </c:pt>
                <c:pt idx="7">
                  <c:v>1487722</c:v>
                </c:pt>
                <c:pt idx="8">
                  <c:v>1564469</c:v>
                </c:pt>
                <c:pt idx="9">
                  <c:v>1642179</c:v>
                </c:pt>
                <c:pt idx="10">
                  <c:v>1345932</c:v>
                </c:pt>
                <c:pt idx="11">
                  <c:v>2213923</c:v>
                </c:pt>
                <c:pt idx="12">
                  <c:v>2361357</c:v>
                </c:pt>
                <c:pt idx="13">
                  <c:v>9725695</c:v>
                </c:pt>
                <c:pt idx="14">
                  <c:v>7567576</c:v>
                </c:pt>
                <c:pt idx="15">
                  <c:v>2700000</c:v>
                </c:pt>
                <c:pt idx="16">
                  <c:v>2700000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B-4707-8268-9738F86CB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61151295"/>
        <c:axId val="1861161279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Fund Balance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</c:strCache>
            </c:strRef>
          </c:cat>
          <c:val>
            <c:numRef>
              <c:f>Sheet1!$D$2:$D$18</c:f>
              <c:numCache>
                <c:formatCode>0.0%</c:formatCode>
                <c:ptCount val="17"/>
                <c:pt idx="0">
                  <c:v>7.3999999999999996E-2</c:v>
                </c:pt>
                <c:pt idx="1">
                  <c:v>0.125</c:v>
                </c:pt>
                <c:pt idx="2">
                  <c:v>0.109465550455764</c:v>
                </c:pt>
                <c:pt idx="3">
                  <c:v>9.8201189684435766E-2</c:v>
                </c:pt>
                <c:pt idx="4">
                  <c:v>6.2789286463273378E-2</c:v>
                </c:pt>
                <c:pt idx="5">
                  <c:v>4.8849385629695458E-2</c:v>
                </c:pt>
                <c:pt idx="6">
                  <c:v>3.6144531959505934E-2</c:v>
                </c:pt>
                <c:pt idx="7">
                  <c:v>4.0654529037137697E-2</c:v>
                </c:pt>
                <c:pt idx="8">
                  <c:v>4.9336962265855815E-2</c:v>
                </c:pt>
                <c:pt idx="9">
                  <c:v>8.092673224242225E-2</c:v>
                </c:pt>
                <c:pt idx="10">
                  <c:v>7.7677190774674554E-2</c:v>
                </c:pt>
                <c:pt idx="11">
                  <c:v>0.12938104762330335</c:v>
                </c:pt>
                <c:pt idx="12">
                  <c:v>0.115</c:v>
                </c:pt>
                <c:pt idx="13">
                  <c:v>0.126</c:v>
                </c:pt>
                <c:pt idx="14">
                  <c:v>0.13800000000000001</c:v>
                </c:pt>
                <c:pt idx="15">
                  <c:v>0.128</c:v>
                </c:pt>
                <c:pt idx="16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1B-4707-8268-9738F86CB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579775"/>
        <c:axId val="1784580607"/>
      </c:lineChart>
      <c:catAx>
        <c:axId val="186115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161279"/>
        <c:crosses val="autoZero"/>
        <c:auto val="1"/>
        <c:lblAlgn val="ctr"/>
        <c:lblOffset val="100"/>
        <c:noMultiLvlLbl val="0"/>
      </c:catAx>
      <c:valAx>
        <c:axId val="186116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151295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6676581011549819E-3"/>
                <c:y val="0.3063936785302883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784580607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579775"/>
        <c:crosses val="max"/>
        <c:crossBetween val="between"/>
      </c:valAx>
      <c:catAx>
        <c:axId val="17845797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45806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0.87037</cdr:x>
      <cdr:y>0.933</cdr:y>
    </cdr:from>
    <cdr:to>
      <cdr:x>0.90809</cdr:x>
      <cdr:y>0.98935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954907" y="5096374"/>
          <a:ext cx="431426" cy="3078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0.77531</cdr:x>
      <cdr:y>0.84236</cdr:y>
    </cdr:from>
    <cdr:to>
      <cdr:x>0.85443</cdr:x>
      <cdr:y>0.89871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07C63BB-CCA2-4011-AD7C-B750BD5E7E90}"/>
            </a:ext>
          </a:extLst>
        </cdr:cNvPr>
        <cdr:cNvSpPr txBox="1"/>
      </cdr:nvSpPr>
      <cdr:spPr>
        <a:xfrm xmlns:a="http://schemas.openxmlformats.org/drawingml/2006/main">
          <a:off x="8867693" y="4601274"/>
          <a:ext cx="90487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Projections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0.91596</cdr:x>
      <cdr:y>0.93833</cdr:y>
    </cdr:from>
    <cdr:to>
      <cdr:x>0.95337</cdr:x>
      <cdr:y>0.99468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0671504" y="5125452"/>
          <a:ext cx="435848" cy="3078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0.81782</cdr:x>
      <cdr:y>0.88198</cdr:y>
    </cdr:from>
    <cdr:to>
      <cdr:x>0.89549</cdr:x>
      <cdr:y>0.93833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C46B8E-5893-4122-992A-E2B24AB5E93C}"/>
            </a:ext>
          </a:extLst>
        </cdr:cNvPr>
        <cdr:cNvSpPr txBox="1"/>
      </cdr:nvSpPr>
      <cdr:spPr>
        <a:xfrm xmlns:a="http://schemas.openxmlformats.org/drawingml/2006/main">
          <a:off x="9528093" y="4817675"/>
          <a:ext cx="90487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Projections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0.72325</cdr:x>
      <cdr:y>0.48544</cdr:y>
    </cdr:from>
    <cdr:to>
      <cdr:x>1</cdr:x>
      <cdr:y>0.75236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8068147" y="2630454"/>
          <a:ext cx="3087311" cy="1446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933" b="1" dirty="0">
              <a:latin typeface="Arial Narrow" panose="020B0606020202030204" pitchFamily="34" charset="0"/>
            </a:rPr>
            <a:t>Total General Fund </a:t>
          </a:r>
          <a:r>
            <a:rPr lang="en-US" sz="2933" b="1" dirty="0" smtClean="0">
              <a:latin typeface="Arial Narrow" panose="020B0606020202030204" pitchFamily="34" charset="0"/>
            </a:rPr>
            <a:t>Revenues FY2020/2021</a:t>
          </a:r>
          <a:endParaRPr lang="en-US" sz="2933" b="1" dirty="0">
            <a:solidFill>
              <a:srgbClr val="A57804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0.94955</cdr:x>
      <cdr:y>0.93992</cdr:y>
    </cdr:from>
    <cdr:to>
      <cdr:x>0.99447</cdr:x>
      <cdr:y>0.99763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918125" y="5012471"/>
          <a:ext cx="469195" cy="3077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23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3520-2481-4C91-8C1E-A8DF39F850C2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67DEE-2392-47FF-A2A7-B8EC5FDCC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1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7"/>
          </a:xfrm>
          <a:prstGeom prst="rect">
            <a:avLst/>
          </a:prstGeom>
        </p:spPr>
        <p:txBody>
          <a:bodyPr vert="horz" lIns="92480" tIns="46241" rIns="92480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2"/>
            <a:ext cx="3011699" cy="463407"/>
          </a:xfrm>
          <a:prstGeom prst="rect">
            <a:avLst/>
          </a:prstGeom>
        </p:spPr>
        <p:txBody>
          <a:bodyPr vert="horz" lIns="92480" tIns="46241" rIns="92480" bIns="46241" rtlCol="0"/>
          <a:lstStyle>
            <a:lvl1pPr algn="r">
              <a:defRPr sz="1200"/>
            </a:lvl1pPr>
          </a:lstStyle>
          <a:p>
            <a:fld id="{14E6119D-3082-4D1A-BCDE-8A0C9D12814F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41" rIns="92480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0" tIns="46241" rIns="92480" bIns="4624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0" tIns="46241" rIns="92480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9"/>
            <a:ext cx="3011699" cy="463406"/>
          </a:xfrm>
          <a:prstGeom prst="rect">
            <a:avLst/>
          </a:prstGeom>
        </p:spPr>
        <p:txBody>
          <a:bodyPr vert="horz" lIns="92480" tIns="46241" rIns="92480" bIns="46241" rtlCol="0" anchor="b"/>
          <a:lstStyle>
            <a:lvl1pPr algn="r">
              <a:defRPr sz="1200"/>
            </a:lvl1pPr>
          </a:lstStyle>
          <a:p>
            <a:fld id="{4469C372-BDD4-4BCA-9764-CFE6E90FE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69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74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44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86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111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14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98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778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42361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0601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81%</a:t>
            </a:r>
            <a:r>
              <a:rPr lang="en-US" baseline="0" dirty="0" smtClean="0"/>
              <a:t> Salaries/Benefits</a:t>
            </a:r>
          </a:p>
          <a:p>
            <a:r>
              <a:rPr lang="en-US" baseline="0" dirty="0" smtClean="0"/>
              <a:t>19 % S&amp;S /other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18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77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over half of general fund budget is dedicated to public safety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19</a:t>
            </a:fld>
            <a:endParaRPr lang="en-US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023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1613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28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83243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419AB7-980F-4270-8D64-58A23B6FBD9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84565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:notes"/>
          <p:cNvSpPr txBox="1">
            <a:spLocks noGrp="1"/>
          </p:cNvSpPr>
          <p:nvPr>
            <p:ph type="sldNum" idx="12"/>
          </p:nvPr>
        </p:nvSpPr>
        <p:spPr>
          <a:xfrm>
            <a:off x="4199226" y="11843103"/>
            <a:ext cx="3212478" cy="62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b" anchorCtr="0">
            <a:noAutofit/>
          </a:bodyPr>
          <a:lstStyle/>
          <a:p>
            <a:pPr defTabSz="924809">
              <a:buClr>
                <a:srgbClr val="000000"/>
              </a:buClr>
              <a:defRPr/>
            </a:pPr>
            <a:fld id="{00000000-1234-1234-1234-123412341234}" type="slidenum"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24809">
                <a:buClr>
                  <a:srgbClr val="000000"/>
                </a:buClr>
                <a:defRPr/>
              </a:pPr>
              <a:t>23</a:t>
            </a:fld>
            <a:endParaRPr sz="13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21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009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469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7072D0-6F5F-47BA-8343-411B3A54B2C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66089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199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757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7072D0-6F5F-47BA-8343-411B3A54B2C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16648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0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3925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 budget was derived strategically</a:t>
            </a:r>
            <a:r>
              <a:rPr lang="en-US" baseline="0" dirty="0"/>
              <a:t> from known Council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99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383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185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135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7072D0-6F5F-47BA-8343-411B3A54B2CF}" type="datetime1">
              <a:rPr lang="en-US" altLang="en-US" smtClean="0"/>
              <a:t>6/1/2020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2363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21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36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284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37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41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370" indent="-273173" defTabSz="786739">
              <a:defRPr/>
            </a:pPr>
            <a:r>
              <a:rPr lang="en-US" altLang="en-US" dirty="0" smtClean="0">
                <a:ea typeface="等线"/>
              </a:rPr>
              <a:t>Funds</a:t>
            </a:r>
            <a:r>
              <a:rPr lang="en-US" altLang="en-US" baseline="0" dirty="0" smtClean="0">
                <a:ea typeface="等线"/>
              </a:rPr>
              <a:t> 80000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38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372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370" indent="-273173" defTabSz="786739">
              <a:defRPr/>
            </a:pPr>
            <a:r>
              <a:rPr lang="en-US" altLang="en-US" dirty="0" smtClean="0">
                <a:ea typeface="等线"/>
              </a:rPr>
              <a:t>Funds</a:t>
            </a:r>
            <a:r>
              <a:rPr lang="en-US" altLang="en-US" baseline="0" dirty="0" smtClean="0">
                <a:ea typeface="等线"/>
              </a:rPr>
              <a:t> 80000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39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509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40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2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3699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41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289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370" indent="-273173" defTabSz="786739">
              <a:defRPr/>
            </a:pPr>
            <a:r>
              <a:rPr lang="en-US" altLang="en-US" dirty="0" smtClean="0">
                <a:ea typeface="等线"/>
              </a:rPr>
              <a:t>Funds</a:t>
            </a:r>
            <a:r>
              <a:rPr lang="en-US" altLang="en-US" baseline="0" dirty="0" smtClean="0">
                <a:ea typeface="等线"/>
              </a:rPr>
              <a:t> 80000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42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016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370" indent="-273173" defTabSz="786739">
              <a:defRPr/>
            </a:pPr>
            <a:r>
              <a:rPr lang="en-US" altLang="en-US" dirty="0" smtClean="0">
                <a:ea typeface="等线"/>
              </a:rPr>
              <a:t>Funds</a:t>
            </a:r>
            <a:r>
              <a:rPr lang="en-US" altLang="en-US" baseline="0" dirty="0" smtClean="0">
                <a:ea typeface="等线"/>
              </a:rPr>
              <a:t> 80000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43</a:t>
            </a:fld>
            <a:endParaRPr lang="en-U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985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94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9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63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52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7675" y="933450"/>
            <a:ext cx="8308975" cy="4675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41348" y="5922636"/>
            <a:ext cx="5930730" cy="56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737" tIns="48857" rIns="97737" bIns="48857" anchor="t" anchorCtr="0">
            <a:noAutofit/>
          </a:bodyPr>
          <a:lstStyle/>
          <a:p>
            <a:pPr>
              <a:buClr>
                <a:schemeClr val="dk1"/>
              </a:buClr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91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64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2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2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00" cy="5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53"/>
              </a:spcBef>
              <a:spcAft>
                <a:spcPts val="0"/>
              </a:spcAft>
              <a:buSzPts val="1400"/>
              <a:buChar char="•"/>
              <a:defRPr sz="4267"/>
            </a:lvl1pPr>
            <a:lvl2pPr marL="1219170" lvl="1" indent="-423323" rtl="0">
              <a:spcBef>
                <a:spcPts val="747"/>
              </a:spcBef>
              <a:spcAft>
                <a:spcPts val="0"/>
              </a:spcAft>
              <a:buSzPts val="1400"/>
              <a:buChar char="–"/>
              <a:defRPr sz="3733"/>
            </a:lvl2pPr>
            <a:lvl3pPr marL="1828754" lvl="2" indent="-423323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–"/>
              <a:defRPr sz="2667"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»"/>
              <a:defRPr sz="2667"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SzPts val="1400"/>
              <a:buFont typeface="Calibri"/>
              <a:buNone/>
              <a:defRPr sz="1867"/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SzPts val="1400"/>
              <a:buFont typeface="Calibri"/>
              <a:buNone/>
              <a:defRPr sz="1600"/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333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5409753-A4AB-4033-859A-F85194A4A66D}" type="datetime1">
              <a:rPr lang="en-US" smtClean="0"/>
              <a:t>6/1/2020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7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42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SzPts val="1400"/>
              <a:buFont typeface="Calibri"/>
              <a:buNone/>
              <a:defRPr sz="1867"/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SzPts val="1400"/>
              <a:buFont typeface="Calibri"/>
              <a:buNone/>
              <a:defRPr sz="1600"/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333"/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1B382CB-CECC-4C0C-9511-03A6B3FE6BA8}" type="datetime1">
              <a:rPr lang="en-US" smtClean="0"/>
              <a:t>6/1/2020</a:t>
            </a:fld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9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00" y="-1623199"/>
            <a:ext cx="4526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9A22638-02C2-4AFE-B391-08C9B4B1C917}" type="datetime1">
              <a:rPr lang="en-US" smtClean="0"/>
              <a:t>6/1/2020</a:t>
            </a:fld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9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8016800" y="1028775"/>
            <a:ext cx="4388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428800" y="-1612825"/>
            <a:ext cx="43880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3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D514E76D-4EE4-41FB-9C54-F8AA14CC1AA4}" type="datetime1">
              <a:rPr lang="en-US" smtClean="0"/>
              <a:t>6/1/2020</a:t>
            </a:fld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4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33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609585" lvl="0" indent="-304792" rtl="0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310FE11-926E-409F-9C44-FEA57E16DE3A}" type="datetime1">
              <a:rPr lang="en-US" smtClean="0"/>
              <a:t>6/1/2020</a:t>
            </a:fld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BA77C84-2D69-49F3-8FD6-F502803AB65A}" type="datetime1">
              <a:rPr lang="en-US" smtClean="0"/>
              <a:t>6/1/2020</a:t>
            </a:fld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122242"/>
            <a:ext cx="9527116" cy="714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2A4D-081D-41DF-BF35-5EFC7EE3D060}" type="datetime1">
              <a:rPr lang="en-US" altLang="en-US" smtClean="0"/>
              <a:t>6/1/2020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24B6-02D9-4798-B3F2-0C2C88910712}" type="slidenum">
              <a:rPr lang="en-US" altLang="en-US"/>
              <a:pPr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+mn-lt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0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26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671" r:id="rId5"/>
    <p:sldLayoutId id="2147483686" r:id="rId6"/>
    <p:sldLayoutId id="2147483687" r:id="rId7"/>
    <p:sldLayoutId id="21474836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0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2267000" y="2684602"/>
            <a:ext cx="8931985" cy="93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pPr lvl="0"/>
            <a:r>
              <a:rPr lang="en-US" sz="3733" dirty="0">
                <a:solidFill>
                  <a:schemeClr val="lt1"/>
                </a:solidFill>
              </a:rPr>
              <a:t>City of Reno</a:t>
            </a:r>
          </a:p>
          <a:p>
            <a:pPr lvl="0"/>
            <a:r>
              <a:rPr lang="en-US" sz="3467" dirty="0">
                <a:solidFill>
                  <a:schemeClr val="lt1"/>
                </a:solidFill>
              </a:rPr>
              <a:t>Deborah Lauchner, Finance Director</a:t>
            </a:r>
            <a:endParaRPr sz="3467" b="1" dirty="0">
              <a:solidFill>
                <a:srgbClr val="FFFFFF"/>
              </a:solidFill>
            </a:endParaRPr>
          </a:p>
        </p:txBody>
      </p:sp>
      <p:pic>
        <p:nvPicPr>
          <p:cNvPr id="1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753" y="1831938"/>
            <a:ext cx="1554800" cy="22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2"/>
          <p:cNvSpPr>
            <a:spLocks noGrp="1" noChangeArrowheads="1"/>
          </p:cNvSpPr>
          <p:nvPr>
            <p:ph type="body" idx="4294967295"/>
          </p:nvPr>
        </p:nvSpPr>
        <p:spPr>
          <a:xfrm>
            <a:off x="9926458" y="2608739"/>
            <a:ext cx="2038071" cy="109008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1600" b="1" dirty="0" smtClean="0">
                <a:solidFill>
                  <a:srgbClr val="F2F2F2"/>
                </a:solidFill>
                <a:latin typeface="Arial Narrow" panose="020B0606020202030204" pitchFamily="34" charset="0"/>
              </a:rPr>
              <a:t>May 20, </a:t>
            </a:r>
            <a:r>
              <a:rPr lang="en-US" altLang="zh-CN" sz="1600" b="1" dirty="0">
                <a:solidFill>
                  <a:srgbClr val="F2F2F2"/>
                </a:solidFill>
                <a:latin typeface="Arial Narrow" panose="020B0606020202030204" pitchFamily="34" charset="0"/>
              </a:rPr>
              <a:t>2020</a:t>
            </a:r>
          </a:p>
          <a:p>
            <a:pPr marL="0" indent="0" algn="ctr">
              <a:buNone/>
            </a:pPr>
            <a:r>
              <a:rPr lang="en-US" altLang="zh-CN" sz="1600" b="1" dirty="0">
                <a:solidFill>
                  <a:srgbClr val="F2F2F2"/>
                </a:solidFill>
                <a:latin typeface="Arial Narrow" panose="020B0606020202030204" pitchFamily="34" charset="0"/>
              </a:rPr>
              <a:t>Finance Department </a:t>
            </a:r>
          </a:p>
          <a:p>
            <a:pPr marL="0" indent="0">
              <a:buNone/>
            </a:pPr>
            <a:endParaRPr lang="en-US" altLang="zh-C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-19893" y="2320978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2774204" y="2741820"/>
            <a:ext cx="6643591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r>
              <a:rPr lang="en-US" sz="4667" dirty="0" smtClean="0">
                <a:solidFill>
                  <a:schemeClr val="lt1"/>
                </a:solidFill>
              </a:rPr>
              <a:t>General Fund Summary</a:t>
            </a:r>
            <a:endParaRPr sz="4667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24852" y="0"/>
            <a:ext cx="8276999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Property Tax History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B78D85-AAED-41D1-AA0A-F8DB4BC0F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581040"/>
              </p:ext>
            </p:extLst>
          </p:nvPr>
        </p:nvGraphicFramePr>
        <p:xfrm>
          <a:off x="655647" y="880813"/>
          <a:ext cx="11437594" cy="54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3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54833" y="133350"/>
            <a:ext cx="8203368" cy="5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CTAX History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4" y="880733"/>
            <a:ext cx="10636151" cy="5298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0567" y="598015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21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54833" y="0"/>
            <a:ext cx="8718506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7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Property Tax &amp; CTAX History</a:t>
            </a:r>
            <a:endParaRPr lang="en-US" sz="427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B78D85-AAED-41D1-AA0A-F8DB4BC0F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272079"/>
              </p:ext>
            </p:extLst>
          </p:nvPr>
        </p:nvGraphicFramePr>
        <p:xfrm>
          <a:off x="0" y="866274"/>
          <a:ext cx="11650579" cy="54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38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5656580" y="1141752"/>
            <a:ext cx="568960" cy="389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chemeClr val="bg1"/>
                </a:solidFill>
                <a:latin typeface="Arial Narrow" panose="020B0606020202030204" pitchFamily="34" charset="0"/>
              </a:rPr>
              <a:t>6%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721455" y="2511375"/>
            <a:ext cx="568960" cy="389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chemeClr val="bg1"/>
                </a:solidFill>
                <a:latin typeface="Arial Narrow" panose="020B0606020202030204" pitchFamily="34" charset="0"/>
              </a:rPr>
              <a:t>35%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963285" y="5076263"/>
            <a:ext cx="568960" cy="389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chemeClr val="bg1"/>
                </a:solidFill>
                <a:latin typeface="Arial Narrow" panose="020B0606020202030204" pitchFamily="34" charset="0"/>
              </a:rPr>
              <a:t>1%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376927" y="4611945"/>
            <a:ext cx="568960" cy="389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dirty="0">
                <a:solidFill>
                  <a:schemeClr val="bg1"/>
                </a:solidFill>
                <a:latin typeface="Arial Narrow" panose="020B0606020202030204" pitchFamily="34" charset="0"/>
              </a:rPr>
              <a:t>10%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81614661"/>
              </p:ext>
            </p:extLst>
          </p:nvPr>
        </p:nvGraphicFramePr>
        <p:xfrm>
          <a:off x="237067" y="738979"/>
          <a:ext cx="1115545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37067" y="1"/>
            <a:ext cx="11531599" cy="836616"/>
          </a:xfrm>
        </p:spPr>
        <p:txBody>
          <a:bodyPr/>
          <a:lstStyle/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 </a:t>
            </a:r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20/21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General Fund </a:t>
            </a:r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Revenues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by Category</a:t>
            </a:r>
          </a:p>
        </p:txBody>
      </p:sp>
      <p:sp>
        <p:nvSpPr>
          <p:cNvPr id="21" name="TextBox 576"/>
          <p:cNvSpPr txBox="1"/>
          <p:nvPr/>
        </p:nvSpPr>
        <p:spPr>
          <a:xfrm>
            <a:off x="4762789" y="3336666"/>
            <a:ext cx="178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en-US" sz="3600" b="1" dirty="0" smtClean="0">
                <a:solidFill>
                  <a:srgbClr val="A27E0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$223 Million</a:t>
            </a:r>
            <a:endParaRPr lang="en-US" sz="3600" b="1" dirty="0">
              <a:solidFill>
                <a:srgbClr val="A27E0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8007" y="6003758"/>
            <a:ext cx="45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27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0"/>
            <a:ext cx="11722308" cy="83827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General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Fund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Revenues and Other Resources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68BFA-2BC5-49A9-8EA0-F4461C8A4CAC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4" y="838278"/>
            <a:ext cx="9891023" cy="53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48" y="0"/>
            <a:ext cx="9579905" cy="83827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General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Fund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Revenues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68BFA-2BC5-49A9-8EA0-F4461C8A4CAC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20" y="838278"/>
            <a:ext cx="9510077" cy="54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3" y="0"/>
            <a:ext cx="12201992" cy="83827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General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Fund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Expenditures &amp; Other Uses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BA6B2-CAD0-4914-8CCC-2CF3E8BF81BD}"/>
              </a:ext>
            </a:extLst>
          </p:cNvPr>
          <p:cNvSpPr txBox="1"/>
          <p:nvPr/>
        </p:nvSpPr>
        <p:spPr>
          <a:xfrm>
            <a:off x="103856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" y="819481"/>
            <a:ext cx="9129009" cy="54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067" y="1"/>
            <a:ext cx="11531599" cy="836616"/>
          </a:xfrm>
        </p:spPr>
        <p:txBody>
          <a:bodyPr/>
          <a:lstStyle/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 </a:t>
            </a:r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20/21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General Fund Expenditures by Category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82127989"/>
              </p:ext>
            </p:extLst>
          </p:nvPr>
        </p:nvGraphicFramePr>
        <p:xfrm>
          <a:off x="237067" y="39861"/>
          <a:ext cx="9440811" cy="614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21198" y="2390928"/>
            <a:ext cx="3087311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latin typeface="Arial Narrow" panose="020B0606020202030204" pitchFamily="34" charset="0"/>
              </a:rPr>
              <a:t>Total General Fund Expenditures </a:t>
            </a:r>
            <a:r>
              <a:rPr lang="en-US" sz="2933" b="1" dirty="0" smtClean="0">
                <a:latin typeface="Arial Narrow" panose="020B0606020202030204" pitchFamily="34" charset="0"/>
              </a:rPr>
              <a:t>FY2020/2021 </a:t>
            </a:r>
          </a:p>
          <a:p>
            <a:pPr algn="ctr"/>
            <a:r>
              <a:rPr lang="en-US" sz="2933" b="1" dirty="0" smtClean="0">
                <a:solidFill>
                  <a:srgbClr val="A57804"/>
                </a:solidFill>
                <a:latin typeface="Arial Narrow" panose="020B0606020202030204" pitchFamily="34" charset="0"/>
              </a:rPr>
              <a:t>$224M</a:t>
            </a:r>
            <a:endParaRPr lang="en-US" sz="2933" b="1" dirty="0">
              <a:solidFill>
                <a:srgbClr val="A5780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3016" y="6003758"/>
            <a:ext cx="47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72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068" y="1"/>
            <a:ext cx="11954933" cy="836616"/>
          </a:xfrm>
        </p:spPr>
        <p:txBody>
          <a:bodyPr/>
          <a:lstStyle/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 </a:t>
            </a:r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20/21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General Fund Dept Expenditures by Function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9054390" y="2459996"/>
            <a:ext cx="3087311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33" b="1" dirty="0">
                <a:latin typeface="Arial Narrow" panose="020B0606020202030204" pitchFamily="34" charset="0"/>
              </a:rPr>
              <a:t>Total General Fund Expenditures </a:t>
            </a:r>
            <a:r>
              <a:rPr lang="en-US" sz="2933" b="1" dirty="0" smtClean="0">
                <a:latin typeface="Arial Narrow" panose="020B0606020202030204" pitchFamily="34" charset="0"/>
              </a:rPr>
              <a:t>FY2020/2021 </a:t>
            </a:r>
          </a:p>
          <a:p>
            <a:pPr algn="ctr"/>
            <a:r>
              <a:rPr lang="en-US" sz="2933" b="1" dirty="0" smtClean="0">
                <a:solidFill>
                  <a:srgbClr val="A57804"/>
                </a:solidFill>
                <a:latin typeface="Arial Narrow" panose="020B0606020202030204" pitchFamily="34" charset="0"/>
              </a:rPr>
              <a:t>$224M</a:t>
            </a:r>
            <a:endParaRPr lang="en-US" sz="2933" b="1" dirty="0">
              <a:solidFill>
                <a:srgbClr val="A5780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0489167"/>
              </p:ext>
            </p:extLst>
          </p:nvPr>
        </p:nvGraphicFramePr>
        <p:xfrm>
          <a:off x="757273" y="697658"/>
          <a:ext cx="8986334" cy="528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98046" y="6003758"/>
            <a:ext cx="51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01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32696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May 20, </a:t>
            </a: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2020 Agenda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2696" y="714000"/>
            <a:ext cx="10972800" cy="57948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City of Reno Strategic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&amp; Guiding Principles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FY2020/2021 Budget Overview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Fund Summary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Government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66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Special Revenue Funds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66" dirty="0" smtClean="0">
                <a:latin typeface="Calibri" panose="020F0502020204030204" pitchFamily="34" charset="0"/>
                <a:cs typeface="Calibri" panose="020F0502020204030204" pitchFamily="34" charset="0"/>
              </a:rPr>
              <a:t>Capital Project Funds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66" dirty="0" smtClean="0">
                <a:latin typeface="Calibri" panose="020F0502020204030204" pitchFamily="34" charset="0"/>
                <a:cs typeface="Calibri" panose="020F0502020204030204" pitchFamily="34" charset="0"/>
              </a:rPr>
              <a:t>Debt Service Funds</a:t>
            </a:r>
            <a:endParaRPr lang="en-US" sz="306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Proprietary Funds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Redevelopment Areas 1 &amp; 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0295" y="6003758"/>
            <a:ext cx="336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545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17" y="0"/>
            <a:ext cx="10621061" cy="83827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General Fund Expenses &amp; Uses by Dept.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02977" y="6003758"/>
            <a:ext cx="41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7" y="883248"/>
            <a:ext cx="10828162" cy="51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27" y="0"/>
            <a:ext cx="11937473" cy="83827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General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Fund 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Expenses &amp; Uses by Dept.(Cont.)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4501" y="5943121"/>
            <a:ext cx="489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1" y="838278"/>
            <a:ext cx="9983755" cy="5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13" y="-57478"/>
            <a:ext cx="10764606" cy="83827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General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Fund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3" y="934726"/>
            <a:ext cx="11320169" cy="3807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2997" y="6003758"/>
            <a:ext cx="44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98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General </a:t>
            </a: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Fund </a:t>
            </a: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Balance History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6202245"/>
              </p:ext>
            </p:extLst>
          </p:nvPr>
        </p:nvGraphicFramePr>
        <p:xfrm>
          <a:off x="587828" y="926433"/>
          <a:ext cx="10445129" cy="533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43803" y="5831174"/>
            <a:ext cx="1004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Projected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0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772883" y="2642811"/>
            <a:ext cx="11707318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r>
              <a:rPr lang="en-US" sz="4000" dirty="0" smtClean="0">
                <a:solidFill>
                  <a:schemeClr val="lt1"/>
                </a:solidFill>
              </a:rPr>
              <a:t>General Government – Special Revenue Funds</a:t>
            </a:r>
            <a:endParaRPr sz="4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1" y="0"/>
            <a:ext cx="11605839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FY20/21 General Government – Special Revenue Funds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49" y="900392"/>
            <a:ext cx="11926831" cy="4850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8046" y="6003758"/>
            <a:ext cx="51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01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itle 1"/>
          <p:cNvSpPr>
            <a:spLocks noGrp="1" noChangeArrowheads="1"/>
          </p:cNvSpPr>
          <p:nvPr>
            <p:ph type="title"/>
          </p:nvPr>
        </p:nvSpPr>
        <p:spPr>
          <a:xfrm>
            <a:off x="261257" y="64260"/>
            <a:ext cx="10646229" cy="714375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Capital Outlay – Special Revenue Funds</a:t>
            </a:r>
            <a:endParaRPr lang="en-US" altLang="zh-CN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0CEBF-EAFE-4FF8-B6CF-9AA48F56A2D3}"/>
              </a:ext>
            </a:extLst>
          </p:cNvPr>
          <p:cNvSpPr txBox="1"/>
          <p:nvPr/>
        </p:nvSpPr>
        <p:spPr>
          <a:xfrm>
            <a:off x="10776858" y="5916264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926558"/>
              </p:ext>
            </p:extLst>
          </p:nvPr>
        </p:nvGraphicFramePr>
        <p:xfrm>
          <a:off x="760413" y="927100"/>
          <a:ext cx="9928225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Worksheet" r:id="rId4" imgW="6391195" imgH="3276429" progId="Excel.Sheet.12">
                  <p:embed/>
                </p:oleObj>
              </mc:Choice>
              <mc:Fallback>
                <p:oleObj name="Worksheet" r:id="rId4" imgW="6391195" imgH="3276429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413" y="927100"/>
                        <a:ext cx="9928225" cy="508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00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0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974361" y="2636889"/>
            <a:ext cx="11707318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r>
              <a:rPr lang="en-US" sz="4000" dirty="0" smtClean="0">
                <a:solidFill>
                  <a:schemeClr val="lt1"/>
                </a:solidFill>
              </a:rPr>
              <a:t>General Government – Capital Project Funds</a:t>
            </a:r>
            <a:endParaRPr sz="4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84813" y="0"/>
            <a:ext cx="11114707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FY20/21 General Government – Capital Project Funds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" y="972646"/>
            <a:ext cx="11921601" cy="3335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8007" y="6003758"/>
            <a:ext cx="45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07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itle 1"/>
          <p:cNvSpPr>
            <a:spLocks noGrp="1" noChangeArrowheads="1"/>
          </p:cNvSpPr>
          <p:nvPr>
            <p:ph type="title"/>
          </p:nvPr>
        </p:nvSpPr>
        <p:spPr>
          <a:xfrm>
            <a:off x="106270" y="0"/>
            <a:ext cx="10431880" cy="714375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Capital Outlay – Capital Project Funds</a:t>
            </a:r>
            <a:endParaRPr lang="en-US" altLang="zh-CN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0CEBF-EAFE-4FF8-B6CF-9AA48F56A2D3}"/>
              </a:ext>
            </a:extLst>
          </p:cNvPr>
          <p:cNvSpPr txBox="1"/>
          <p:nvPr/>
        </p:nvSpPr>
        <p:spPr>
          <a:xfrm>
            <a:off x="10810240" y="590537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29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9" y="884419"/>
            <a:ext cx="11986178" cy="50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1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 descr="Accent lines group."/>
          <p:cNvGrpSpPr/>
          <p:nvPr/>
        </p:nvGrpSpPr>
        <p:grpSpPr>
          <a:xfrm>
            <a:off x="0" y="886931"/>
            <a:ext cx="12042989" cy="5408132"/>
            <a:chOff x="-611188" y="865232"/>
            <a:chExt cx="13429888" cy="744056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16153" y="865232"/>
              <a:ext cx="7516660" cy="629756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-611188" y="2825951"/>
              <a:ext cx="13429888" cy="304982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910801" y="1272903"/>
              <a:ext cx="6736811" cy="613975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4627" y="865232"/>
              <a:ext cx="1085572" cy="7440568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-555991" y="4943849"/>
              <a:ext cx="12991098" cy="355677"/>
            </a:xfrm>
            <a:prstGeom prst="line">
              <a:avLst/>
            </a:prstGeom>
            <a:ln w="0"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201808" y="93608"/>
            <a:ext cx="9143941" cy="69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288" rIns="0" bIns="18288" anchor="ctr"/>
          <a:lstStyle/>
          <a:p>
            <a:pPr defTabSz="1219140">
              <a:lnSpc>
                <a:spcPct val="85000"/>
              </a:lnSpc>
            </a:pPr>
            <a:r>
              <a:rPr lang="en-US" sz="4000" dirty="0">
                <a:solidFill>
                  <a:srgbClr val="FFFFFF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rPr>
              <a:t>City of Reno Strategic Plan for 2020-2025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80295" y="6003758"/>
            <a:ext cx="336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934599"/>
              </p:ext>
            </p:extLst>
          </p:nvPr>
        </p:nvGraphicFramePr>
        <p:xfrm>
          <a:off x="1903458" y="866325"/>
          <a:ext cx="7863820" cy="54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Document" r:id="rId4" imgW="5936098" imgH="4109103" progId="Word.Document.12">
                  <p:embed/>
                </p:oleObj>
              </mc:Choice>
              <mc:Fallback>
                <p:oleObj name="Document" r:id="rId4" imgW="5936098" imgH="41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3458" y="866325"/>
                        <a:ext cx="7863820" cy="54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312" y="1200828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816" y="1919082"/>
            <a:ext cx="1591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Homelessness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288" y="2622832"/>
            <a:ext cx="158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Affordable Housing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615" y="4034048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312" y="4786864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6872" y="5496499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614" y="3391727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Homelessness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07720" y="1237914"/>
            <a:ext cx="1963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New Revenues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34479" y="2045244"/>
            <a:ext cx="175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 Sustainability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39234" y="2713992"/>
            <a:ext cx="194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Downtown Action Plan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41010" y="4136875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29996" y="4859188"/>
            <a:ext cx="168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 Mitigation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0243" y="3500015"/>
            <a:ext cx="137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Revitalization</a:t>
            </a:r>
          </a:p>
        </p:txBody>
      </p:sp>
    </p:spTree>
    <p:extLst>
      <p:ext uri="{BB962C8B-B14F-4D97-AF65-F5344CB8AC3E}">
        <p14:creationId xmlns:p14="http://schemas.microsoft.com/office/powerpoint/2010/main" val="11314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-19893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2260720" y="2642811"/>
            <a:ext cx="8944554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r>
              <a:rPr lang="en-US" sz="4000" dirty="0" smtClean="0">
                <a:solidFill>
                  <a:schemeClr val="lt1"/>
                </a:solidFill>
              </a:rPr>
              <a:t>General Government – Debt Funds</a:t>
            </a:r>
            <a:endParaRPr sz="4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38956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FY20/21 General Government – Debt Funds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6" y="884420"/>
            <a:ext cx="11583352" cy="3972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8007" y="6003758"/>
            <a:ext cx="45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16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0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3457329" y="2642811"/>
            <a:ext cx="5277342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r>
              <a:rPr lang="en-US" sz="4600" dirty="0" smtClean="0">
                <a:solidFill>
                  <a:schemeClr val="lt1"/>
                </a:solidFill>
              </a:rPr>
              <a:t>Proprietary Funds</a:t>
            </a:r>
            <a:endParaRPr sz="4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79880" y="0"/>
            <a:ext cx="10693842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FY20/21 Proprietary Funds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0" y="850591"/>
            <a:ext cx="11752289" cy="5387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8007" y="6003758"/>
            <a:ext cx="45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47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itle 1"/>
          <p:cNvSpPr>
            <a:spLocks noGrp="1" noChangeArrowheads="1"/>
          </p:cNvSpPr>
          <p:nvPr>
            <p:ph type="title"/>
          </p:nvPr>
        </p:nvSpPr>
        <p:spPr>
          <a:xfrm>
            <a:off x="261257" y="64260"/>
            <a:ext cx="10646229" cy="714375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Capital Outlay – Proprietary Funds</a:t>
            </a:r>
            <a:endParaRPr lang="en-US" altLang="zh-CN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0CEBF-EAFE-4FF8-B6CF-9AA48F56A2D3}"/>
              </a:ext>
            </a:extLst>
          </p:cNvPr>
          <p:cNvSpPr txBox="1"/>
          <p:nvPr/>
        </p:nvSpPr>
        <p:spPr>
          <a:xfrm>
            <a:off x="10771987" y="5927149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34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02351"/>
              </p:ext>
            </p:extLst>
          </p:nvPr>
        </p:nvGraphicFramePr>
        <p:xfrm>
          <a:off x="442393" y="918460"/>
          <a:ext cx="10420123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Worksheet" r:id="rId4" imgW="6924851" imgH="3371978" progId="Excel.Sheet.12">
                  <p:embed/>
                </p:oleObj>
              </mc:Choice>
              <mc:Fallback>
                <p:oleObj name="Worksheet" r:id="rId4" imgW="6924851" imgH="3371978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393" y="918460"/>
                        <a:ext cx="10420123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261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0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2367642" y="2642811"/>
            <a:ext cx="8170444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r>
              <a:rPr lang="en-US" sz="4600" dirty="0" smtClean="0">
                <a:solidFill>
                  <a:schemeClr val="lt1"/>
                </a:solidFill>
              </a:rPr>
              <a:t>Redevelopment Areas 1 &amp; 2</a:t>
            </a:r>
            <a:endParaRPr sz="4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223" y="836616"/>
            <a:ext cx="11469511" cy="548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RDA #1 GENERAL FUND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Downtown area and parking garage on Sierra Street including ground floor of retail space.  The West Street Market lease ended 3/31/18.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Garage is managed by Colliers who is responsible for renting the retail space, collecting the rent, and paying for upkeep.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Parking garage revenues are pledged to debt so any excess revenue over expenditures must be transferred to the debt fund.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There are currently not any property tax revenues available for the general fund.  A fixed amount of MV privilege tax was given to RDA #1 when it was established and will continue at the same amount until the agency is closed.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Miscellaneous expenses can include extraordinary repairs and/or maintenance on the garage. </a:t>
            </a:r>
          </a:p>
          <a:p>
            <a:endParaRPr lang="en-US" sz="1067" dirty="0"/>
          </a:p>
          <a:p>
            <a:r>
              <a:rPr lang="en-US" sz="2000" b="1" dirty="0"/>
              <a:t>RDA #1 DEBT FUND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Includes bonds issued to build various projects.</a:t>
            </a:r>
            <a:endParaRPr lang="en-US" sz="20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Settlement agreement that ensured enough property taxes to make the bond payments ended 06/30/18.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Reserves are being depleted to make current bond payments.  Discussions are underway regarding options for the future.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543" y="0"/>
            <a:ext cx="11080748" cy="8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Redevelopment Agency #1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3016" y="6003758"/>
            <a:ext cx="47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65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543" y="0"/>
            <a:ext cx="11080748" cy="8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Redevelopment Agency #1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82" b="3198"/>
          <a:stretch/>
        </p:blipFill>
        <p:spPr>
          <a:xfrm>
            <a:off x="1028072" y="825710"/>
            <a:ext cx="9313617" cy="5421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3016" y="6003758"/>
            <a:ext cx="47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6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3" y="1"/>
            <a:ext cx="11080748" cy="836616"/>
          </a:xfrm>
        </p:spPr>
        <p:txBody>
          <a:bodyPr/>
          <a:lstStyle/>
          <a:p>
            <a:pPr algn="l"/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FY20/21 Redevelopment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Agency #1 General Fund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712620"/>
              </p:ext>
            </p:extLst>
          </p:nvPr>
        </p:nvGraphicFramePr>
        <p:xfrm>
          <a:off x="533400" y="904875"/>
          <a:ext cx="10080625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Worksheet" r:id="rId4" imgW="6648610" imgH="3457511" progId="Excel.Sheet.12">
                  <p:embed/>
                </p:oleObj>
              </mc:Choice>
              <mc:Fallback>
                <p:oleObj name="Worksheet" r:id="rId4" imgW="6648610" imgH="345751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904875"/>
                        <a:ext cx="10080625" cy="528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3985" y="6032599"/>
            <a:ext cx="50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24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3" y="1"/>
            <a:ext cx="11080748" cy="836616"/>
          </a:xfrm>
        </p:spPr>
        <p:txBody>
          <a:bodyPr/>
          <a:lstStyle/>
          <a:p>
            <a:pPr algn="l"/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FY20/21 Redevelopment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Agency #1 Debt Fund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717038"/>
              </p:ext>
            </p:extLst>
          </p:nvPr>
        </p:nvGraphicFramePr>
        <p:xfrm>
          <a:off x="609600" y="994350"/>
          <a:ext cx="9961563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Worksheet" r:id="rId4" imgW="6038882" imgH="2886139" progId="Excel.Sheet.12">
                  <p:embed/>
                </p:oleObj>
              </mc:Choice>
              <mc:Fallback>
                <p:oleObj name="Worksheet" r:id="rId4" imgW="6038882" imgH="2886139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994350"/>
                        <a:ext cx="9961563" cy="475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537635" y="5646987"/>
            <a:ext cx="5101165" cy="51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>
              <a:spcBef>
                <a:spcPct val="0"/>
              </a:spcBef>
              <a:spcAft>
                <a:spcPts val="800"/>
              </a:spcAft>
            </a:pPr>
            <a:r>
              <a:rPr lang="en-US" altLang="zh-CN" sz="1867" dirty="0">
                <a:latin typeface="Arial" panose="020B0604020202020204" pitchFamily="34" charset="0"/>
                <a:cs typeface="Arial" panose="020B0604020202020204" pitchFamily="34" charset="0"/>
              </a:rPr>
              <a:t>Settlement agreement ended 6/30/2018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987" y="6003758"/>
            <a:ext cx="42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32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Budget Guiding Principles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79" y="618838"/>
            <a:ext cx="11948876" cy="5634180"/>
          </a:xfrm>
        </p:spPr>
        <p:txBody>
          <a:bodyPr/>
          <a:lstStyle/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Structural Budget Deficit </a:t>
            </a:r>
            <a:r>
              <a:rPr lang="en-US" sz="2400" u="sng" dirty="0" smtClean="0"/>
              <a:t>Elimination</a:t>
            </a:r>
            <a:r>
              <a:rPr lang="en-US" sz="2400" dirty="0" smtClean="0"/>
              <a:t> </a:t>
            </a:r>
            <a:r>
              <a:rPr lang="en-US" sz="2400" dirty="0"/>
              <a:t>- balanced budget approach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General Fund Reserves</a:t>
            </a:r>
            <a:r>
              <a:rPr lang="en-US" sz="2400" dirty="0"/>
              <a:t> - maintain level of between 8.3% and 25%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Stabilization </a:t>
            </a:r>
            <a:r>
              <a:rPr lang="en-US" sz="2400" u="sng" dirty="0" smtClean="0"/>
              <a:t>Fund</a:t>
            </a:r>
            <a:r>
              <a:rPr lang="en-US" sz="2400" dirty="0" smtClean="0"/>
              <a:t> </a:t>
            </a:r>
            <a:r>
              <a:rPr lang="en-US" sz="2400" dirty="0"/>
              <a:t>- maintain to mitigate the effects of a natural disaster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Allocation of New Revenue Sources</a:t>
            </a:r>
            <a:r>
              <a:rPr lang="en-US" sz="2400" dirty="0"/>
              <a:t> – 1) Stabilization, 2) OPEB, 3) W/C, 4) Capital, 5) Council priorities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Budget Forecasting</a:t>
            </a:r>
            <a:r>
              <a:rPr lang="en-US" sz="2400" dirty="0"/>
              <a:t> – 5-year forecast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Commit to Maintaining </a:t>
            </a:r>
            <a:r>
              <a:rPr lang="en-US" sz="2400" u="sng" dirty="0" smtClean="0"/>
              <a:t>Delivery </a:t>
            </a:r>
            <a:r>
              <a:rPr lang="en-US" sz="2400" u="sng" dirty="0"/>
              <a:t>of Core Services</a:t>
            </a:r>
            <a:r>
              <a:rPr lang="en-US" sz="2400" dirty="0"/>
              <a:t> – prioritize expenditures </a:t>
            </a:r>
            <a:r>
              <a:rPr lang="en-US" sz="2400" dirty="0" smtClean="0"/>
              <a:t>based </a:t>
            </a:r>
            <a:r>
              <a:rPr lang="en-US" sz="2400" dirty="0"/>
              <a:t>on core services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Commit to Improve Service Delivery and Reduce Duplication</a:t>
            </a:r>
            <a:r>
              <a:rPr lang="en-US" sz="2400" dirty="0"/>
              <a:t> – efficiency improvements to eliminate service duplication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Use of One-Time Resources</a:t>
            </a:r>
            <a:r>
              <a:rPr lang="en-US" sz="2400" dirty="0"/>
              <a:t> – one-time resources to one-time expenses</a:t>
            </a:r>
          </a:p>
          <a:p>
            <a:pPr lvl="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/>
            </a:pPr>
            <a:r>
              <a:rPr lang="en-US" sz="2400" u="sng" dirty="0"/>
              <a:t>Establish Cost Recovery for Identified Programs and Services</a:t>
            </a:r>
            <a:r>
              <a:rPr lang="en-US" sz="2400" dirty="0"/>
              <a:t> – 100% cost recovery</a:t>
            </a:r>
          </a:p>
          <a:p>
            <a:pPr marL="795847" lvl="1" indent="0"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09027" y="6054159"/>
            <a:ext cx="52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7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703" y="1130509"/>
            <a:ext cx="11469511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RDA #2 GENERAL FUND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Seven different areas including Cabela’s, Baseball District, and Park Lane Mall area.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Property tax revenues </a:t>
            </a:r>
            <a:r>
              <a:rPr lang="en-US" sz="2000" dirty="0" smtClean="0"/>
              <a:t>have increased and fully cover the payment of the baseball agreement without any supplement from the City’s General Fund in FY20/21.</a:t>
            </a:r>
            <a:endParaRPr lang="en-US" sz="2000" dirty="0"/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Baseball agreement is paid from outside services account.  The baseball agreement is payment for the construction of the stadium and retail </a:t>
            </a:r>
            <a:r>
              <a:rPr lang="en-US" sz="2000" dirty="0" smtClean="0"/>
              <a:t>development</a:t>
            </a:r>
            <a:r>
              <a:rPr lang="en-US" sz="2000" dirty="0"/>
              <a:t>.</a:t>
            </a:r>
          </a:p>
          <a:p>
            <a:pPr>
              <a:spcBef>
                <a:spcPts val="1600"/>
              </a:spcBef>
            </a:pPr>
            <a:r>
              <a:rPr lang="en-US" sz="2000" b="1" dirty="0"/>
              <a:t>RDA #2 DEBT FUND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Includes small bond for improvements at Cabela’s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Fire station loan complete (6/30/18)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543" y="0"/>
            <a:ext cx="11080748" cy="8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Redevelopment Agency #2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2977" y="6003758"/>
            <a:ext cx="41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17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543" y="0"/>
            <a:ext cx="11080748" cy="8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Redevelopment Agency #2</a:t>
            </a:r>
          </a:p>
        </p:txBody>
      </p:sp>
      <p:pic>
        <p:nvPicPr>
          <p:cNvPr id="6" name="Picture 5" descr="RenoRedevDistrict2_8_5x11_20160712.jpg"/>
          <p:cNvPicPr>
            <a:picLocks noChangeAspect="1"/>
          </p:cNvPicPr>
          <p:nvPr/>
        </p:nvPicPr>
        <p:blipFill rotWithShape="1">
          <a:blip r:embed="rId3"/>
          <a:srcRect t="4587" b="3569"/>
          <a:stretch/>
        </p:blipFill>
        <p:spPr>
          <a:xfrm>
            <a:off x="1546474" y="836617"/>
            <a:ext cx="8829143" cy="5384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72997" y="6003758"/>
            <a:ext cx="44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79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3" y="1"/>
            <a:ext cx="11080748" cy="836616"/>
          </a:xfrm>
        </p:spPr>
        <p:txBody>
          <a:bodyPr/>
          <a:lstStyle/>
          <a:p>
            <a:pPr algn="l"/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FY20/21 Redevelopment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Agency #2 General Fund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19359"/>
              </p:ext>
            </p:extLst>
          </p:nvPr>
        </p:nvGraphicFramePr>
        <p:xfrm>
          <a:off x="838200" y="1071563"/>
          <a:ext cx="9736138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Worksheet" r:id="rId4" imgW="7677118" imgH="3514918" progId="Excel.Sheet.12">
                  <p:embed/>
                </p:oleObj>
              </mc:Choice>
              <mc:Fallback>
                <p:oleObj name="Worksheet" r:id="rId4" imgW="7677118" imgH="3514918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071563"/>
                        <a:ext cx="9736138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02977" y="6003758"/>
            <a:ext cx="41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7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53" y="1"/>
            <a:ext cx="11080748" cy="836616"/>
          </a:xfrm>
        </p:spPr>
        <p:txBody>
          <a:bodyPr/>
          <a:lstStyle/>
          <a:p>
            <a:pPr algn="l"/>
            <a:r>
              <a:rPr lang="en-US" sz="4267" kern="1200" dirty="0" smtClean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FY20/21 Redevelopment </a:t>
            </a:r>
            <a:r>
              <a:rPr lang="en-US" sz="4267" kern="1200" dirty="0">
                <a:solidFill>
                  <a:srgbClr val="FFFFFF"/>
                </a:solidFill>
                <a:latin typeface="Arial Narrow" panose="020B0606020202030204" pitchFamily="34" charset="0"/>
                <a:ea typeface="SimSun"/>
                <a:cs typeface="Arial" panose="020B0604020202020204" pitchFamily="34" charset="0"/>
              </a:rPr>
              <a:t>Agency #2 Debt Fund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105938"/>
              </p:ext>
            </p:extLst>
          </p:nvPr>
        </p:nvGraphicFramePr>
        <p:xfrm>
          <a:off x="838200" y="1131760"/>
          <a:ext cx="94424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Worksheet" r:id="rId4" imgW="7305595" imgH="3505286" progId="Excel.Sheet.12">
                  <p:embed/>
                </p:oleObj>
              </mc:Choice>
              <mc:Fallback>
                <p:oleObj name="Worksheet" r:id="rId4" imgW="7305595" imgH="3505286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31760"/>
                        <a:ext cx="94424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02977" y="6003758"/>
            <a:ext cx="41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73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-19893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4094813" y="2747742"/>
            <a:ext cx="4002373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r>
              <a:rPr lang="en-US" sz="5400" dirty="0" smtClean="0">
                <a:solidFill>
                  <a:schemeClr val="lt1"/>
                </a:solidFill>
              </a:rPr>
              <a:t>Questions?</a:t>
            </a:r>
            <a:endParaRPr sz="5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Budget Guiding Principles (continued)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32" y="849747"/>
            <a:ext cx="11948876" cy="5366326"/>
          </a:xfrm>
        </p:spPr>
        <p:txBody>
          <a:bodyPr/>
          <a:lstStyle/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Include Resources Required to Maintain and Operate Capital Improvements and New Programs</a:t>
            </a:r>
            <a:r>
              <a:rPr lang="en-US" sz="2400" dirty="0"/>
              <a:t> – plan for ongoing operational and replacement expenses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Fully Fund Annual Contributions to OPEB Trust</a:t>
            </a:r>
            <a:r>
              <a:rPr lang="en-US" sz="2400" dirty="0"/>
              <a:t> – fully fund annual contribution to OPEB trust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Public Works Capital Project Fund</a:t>
            </a:r>
            <a:r>
              <a:rPr lang="en-US" sz="2400" dirty="0"/>
              <a:t> – capital infrastructure and maintenance plan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Essential Capital Assets</a:t>
            </a:r>
            <a:r>
              <a:rPr lang="en-US" sz="2400" dirty="0"/>
              <a:t> – maintain inventory of capital assets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Year-end Fund Balance by Department</a:t>
            </a:r>
            <a:r>
              <a:rPr lang="en-US" sz="2400" dirty="0"/>
              <a:t> – CM authorization for use of prior year savings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Maximizing Regional Revenues</a:t>
            </a:r>
            <a:r>
              <a:rPr lang="en-US" sz="2400" dirty="0"/>
              <a:t> – advocate for regionally generated revenues for City needs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Future Planning</a:t>
            </a:r>
            <a:r>
              <a:rPr lang="en-US" sz="2400" dirty="0"/>
              <a:t> –avoid balancing current year budget at expense of future budgets</a:t>
            </a:r>
          </a:p>
          <a:p>
            <a:pPr marL="643462" lvl="0" indent="-457200">
              <a:buClr>
                <a:schemeClr val="bg2">
                  <a:lumMod val="75000"/>
                </a:schemeClr>
              </a:buClr>
              <a:buSzPct val="75000"/>
              <a:buFont typeface="+mj-lt"/>
              <a:buAutoNum type="arabicParenR" startAt="10"/>
            </a:pPr>
            <a:r>
              <a:rPr lang="en-US" sz="2400" u="sng" dirty="0"/>
              <a:t>Revenue Allocation</a:t>
            </a:r>
            <a:r>
              <a:rPr lang="en-US" sz="2400" dirty="0"/>
              <a:t> – avoid targeting revenues for specific programs</a:t>
            </a:r>
          </a:p>
          <a:p>
            <a:pPr marL="186262" indent="0">
              <a:buSzPct val="75000"/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1853" y="6003758"/>
            <a:ext cx="50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8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 descr="Reno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9;p13"/>
          <p:cNvSpPr/>
          <p:nvPr/>
        </p:nvSpPr>
        <p:spPr>
          <a:xfrm rot="10800000" flipH="1">
            <a:off x="0" y="2216047"/>
            <a:ext cx="12211893" cy="1634800"/>
          </a:xfrm>
          <a:prstGeom prst="rect">
            <a:avLst/>
          </a:prstGeom>
          <a:solidFill>
            <a:srgbClr val="BF940D">
              <a:alpha val="800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0;p13"/>
          <p:cNvSpPr txBox="1"/>
          <p:nvPr/>
        </p:nvSpPr>
        <p:spPr>
          <a:xfrm>
            <a:off x="2022868" y="2642811"/>
            <a:ext cx="8979912" cy="79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Autofit/>
          </a:bodyPr>
          <a:lstStyle/>
          <a:p>
            <a:endParaRPr sz="4667" dirty="0">
              <a:solidFill>
                <a:schemeClr val="lt1"/>
              </a:solidFill>
            </a:endParaRPr>
          </a:p>
          <a:p>
            <a:endParaRPr sz="4667" dirty="0">
              <a:solidFill>
                <a:schemeClr val="lt1"/>
              </a:solidFill>
            </a:endParaRPr>
          </a:p>
          <a:p>
            <a:r>
              <a:rPr lang="en-US" sz="4600" dirty="0" smtClean="0">
                <a:solidFill>
                  <a:schemeClr val="lt1"/>
                </a:solidFill>
              </a:rPr>
              <a:t>FY2020/2021 Budget Overview</a:t>
            </a:r>
            <a:endParaRPr sz="4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</a:t>
            </a: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Overview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195" y="714000"/>
            <a:ext cx="11235489" cy="54769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Status Quo Budget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Includes current </a:t>
            </a:r>
            <a:r>
              <a:rPr lang="en-US" sz="2400" dirty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taffing </a:t>
            </a:r>
            <a:r>
              <a:rPr lang="en-US" sz="2400" dirty="0">
                <a:latin typeface="+mn-lt"/>
              </a:rPr>
              <a:t>l</a:t>
            </a:r>
            <a:r>
              <a:rPr lang="en-US" sz="2400" dirty="0" smtClean="0">
                <a:latin typeface="+mn-lt"/>
              </a:rPr>
              <a:t>evels</a:t>
            </a:r>
            <a:endParaRPr lang="en-US" sz="2400" dirty="0"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Includes CBA factors, PERS, </a:t>
            </a:r>
            <a:r>
              <a:rPr lang="en-US" sz="2400" dirty="0" smtClean="0">
                <a:latin typeface="+mn-lt"/>
              </a:rPr>
              <a:t>health 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enefits</a:t>
            </a:r>
            <a:endParaRPr lang="en-US" sz="2400" dirty="0"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Services and Supplies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Increases for </a:t>
            </a:r>
            <a:r>
              <a:rPr lang="en-US" sz="2400" dirty="0" smtClean="0">
                <a:latin typeface="+mn-lt"/>
              </a:rPr>
              <a:t>contract </a:t>
            </a:r>
            <a:r>
              <a:rPr lang="en-US" sz="2400" dirty="0">
                <a:latin typeface="+mn-lt"/>
              </a:rPr>
              <a:t>services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Additional funding requests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Clean and Safe Team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Fully </a:t>
            </a:r>
            <a:r>
              <a:rPr lang="en-US" sz="2400" dirty="0">
                <a:latin typeface="+mn-lt"/>
              </a:rPr>
              <a:t>fund annual contribution to OPEB trust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Increase annual funding to Workers Comp Fund 10</a:t>
            </a:r>
            <a:r>
              <a:rPr lang="en-US" sz="2400" dirty="0" smtClean="0">
                <a:latin typeface="+mn-lt"/>
              </a:rPr>
              <a:t>%, </a:t>
            </a:r>
            <a:r>
              <a:rPr lang="en-US" sz="2400" dirty="0">
                <a:latin typeface="+mn-lt"/>
              </a:rPr>
              <a:t>Risk Fund 10%, </a:t>
            </a:r>
            <a:r>
              <a:rPr lang="en-US" sz="2400" dirty="0" smtClean="0">
                <a:latin typeface="+mn-lt"/>
              </a:rPr>
              <a:t> &amp; </a:t>
            </a:r>
            <a:r>
              <a:rPr lang="en-US" sz="2400" dirty="0">
                <a:latin typeface="+mn-lt"/>
              </a:rPr>
              <a:t>Fleet Fund 20%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Maintain a General Fund reserve level of between 8.3% and 16%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 smtClean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FC382-AB6F-40BA-9CE2-67403C3B0237}"/>
              </a:ext>
            </a:extLst>
          </p:cNvPr>
          <p:cNvSpPr txBox="1"/>
          <p:nvPr/>
        </p:nvSpPr>
        <p:spPr>
          <a:xfrm>
            <a:off x="10580567" y="601013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155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1322" y="0"/>
            <a:ext cx="10532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l">
              <a:buClr>
                <a:schemeClr val="lt1"/>
              </a:buClr>
            </a:pPr>
            <a:r>
              <a:rPr lang="en-US" sz="4267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FY 20/21 Budget </a:t>
            </a:r>
            <a:r>
              <a:rPr lang="en-US" sz="4267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  <a:sym typeface="Arial"/>
              </a:rPr>
              <a:t>Overview (continued)</a:t>
            </a:r>
            <a:endParaRPr lang="en-US" sz="4267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356" y="855960"/>
            <a:ext cx="10782332" cy="54769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933" dirty="0" smtClean="0">
                <a:latin typeface="+mn-lt"/>
              </a:rPr>
              <a:t>Several reasons for status quo budget: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Insufficient data to make reasonable revenue forecasts at this time to determine the depth and severity of the economic impact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Allows maximum budget flexibility as the extent of the downturn becomes clear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Provides a baseline to measure the extent of the financial impact from COVID-19 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Consistent with other local agencies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FC382-AB6F-40BA-9CE2-67403C3B0237}"/>
              </a:ext>
            </a:extLst>
          </p:cNvPr>
          <p:cNvSpPr txBox="1"/>
          <p:nvPr/>
        </p:nvSpPr>
        <p:spPr>
          <a:xfrm>
            <a:off x="10475637" y="593518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16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35510"/>
            <a:ext cx="11629315" cy="7143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FY20/21 Summary of FTE’s by Department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4604F-F1F9-488C-B7A2-8A4A9F26B3D8}"/>
              </a:ext>
            </a:extLst>
          </p:cNvPr>
          <p:cNvSpPr txBox="1"/>
          <p:nvPr/>
        </p:nvSpPr>
        <p:spPr>
          <a:xfrm>
            <a:off x="10535597" y="6025121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037"/>
            <a:ext cx="6394719" cy="5337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79" y="936176"/>
            <a:ext cx="5596546" cy="49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171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7C0"/>
    </a:accent1>
    <a:accent2>
      <a:srgbClr val="77933C"/>
    </a:accent2>
    <a:accent3>
      <a:srgbClr val="BD9A05"/>
    </a:accent3>
    <a:accent4>
      <a:srgbClr val="D62B04"/>
    </a:accent4>
    <a:accent5>
      <a:srgbClr val="31859C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7C0"/>
    </a:accent1>
    <a:accent2>
      <a:srgbClr val="77933C"/>
    </a:accent2>
    <a:accent3>
      <a:srgbClr val="BD9A05"/>
    </a:accent3>
    <a:accent4>
      <a:srgbClr val="D62B04"/>
    </a:accent4>
    <a:accent5>
      <a:srgbClr val="31859C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19909</TotalTime>
  <Words>1131</Words>
  <Application>Microsoft Office PowerPoint</Application>
  <PresentationFormat>Widescreen</PresentationFormat>
  <Paragraphs>226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SimSun</vt:lpstr>
      <vt:lpstr>Arial</vt:lpstr>
      <vt:lpstr>Arial Narrow</vt:lpstr>
      <vt:lpstr>Calibri</vt:lpstr>
      <vt:lpstr>等线</vt:lpstr>
      <vt:lpstr>Wingdings</vt:lpstr>
      <vt:lpstr>1_Office Theme</vt:lpstr>
      <vt:lpstr>Document</vt:lpstr>
      <vt:lpstr>Worksheet</vt:lpstr>
      <vt:lpstr>PowerPoint Presentation</vt:lpstr>
      <vt:lpstr>May 20, 2020 Agenda</vt:lpstr>
      <vt:lpstr>PowerPoint Presentation</vt:lpstr>
      <vt:lpstr>Budget Guiding Principles</vt:lpstr>
      <vt:lpstr>Budget Guiding Principles (continued)</vt:lpstr>
      <vt:lpstr>PowerPoint Presentation</vt:lpstr>
      <vt:lpstr>FY 20/21 Budget Overview</vt:lpstr>
      <vt:lpstr>FY 20/21 Budget Overview (continued)</vt:lpstr>
      <vt:lpstr>FY20/21 Summary of FTE’s by Department</vt:lpstr>
      <vt:lpstr>PowerPoint Presentation</vt:lpstr>
      <vt:lpstr>Property Tax History</vt:lpstr>
      <vt:lpstr>CTAX History</vt:lpstr>
      <vt:lpstr>Property Tax &amp; CTAX History</vt:lpstr>
      <vt:lpstr>FY 20/21 General Fund Revenues by Category</vt:lpstr>
      <vt:lpstr>FY20/21 General Fund Revenues and Other Resources</vt:lpstr>
      <vt:lpstr>FY20/21 General Fund Revenues</vt:lpstr>
      <vt:lpstr>FY20/21 General Fund Expenditures &amp; Other Uses</vt:lpstr>
      <vt:lpstr>FY 20/21 General Fund Expenditures by Category</vt:lpstr>
      <vt:lpstr>FY 20/21 General Fund Dept Expenditures by Function</vt:lpstr>
      <vt:lpstr>FY20/21 General Fund Expenses &amp; Uses by Dept.</vt:lpstr>
      <vt:lpstr>FY20/21 General Fund Expenses &amp; Uses by Dept.(Cont.)</vt:lpstr>
      <vt:lpstr>FY20/21 General Fund Summary</vt:lpstr>
      <vt:lpstr>General Fund Balance History</vt:lpstr>
      <vt:lpstr>PowerPoint Presentation</vt:lpstr>
      <vt:lpstr>FY20/21 General Government – Special Revenue Funds</vt:lpstr>
      <vt:lpstr>FY20/21 Capital Outlay – Special Revenue Funds</vt:lpstr>
      <vt:lpstr>PowerPoint Presentation</vt:lpstr>
      <vt:lpstr>FY20/21 General Government – Capital Project Funds</vt:lpstr>
      <vt:lpstr>FY20/21 Capital Outlay – Capital Project Funds</vt:lpstr>
      <vt:lpstr>PowerPoint Presentation</vt:lpstr>
      <vt:lpstr>FY20/21 General Government – Debt Funds</vt:lpstr>
      <vt:lpstr>PowerPoint Presentation</vt:lpstr>
      <vt:lpstr>FY20/21 Proprietary Funds</vt:lpstr>
      <vt:lpstr>FY20/21 Capital Outlay – Proprietary Funds</vt:lpstr>
      <vt:lpstr>PowerPoint Presentation</vt:lpstr>
      <vt:lpstr>PowerPoint Presentation</vt:lpstr>
      <vt:lpstr>PowerPoint Presentation</vt:lpstr>
      <vt:lpstr>FY20/21 Redevelopment Agency #1 General Fund</vt:lpstr>
      <vt:lpstr>FY20/21 Redevelopment Agency #1 Debt Fund</vt:lpstr>
      <vt:lpstr>PowerPoint Presentation</vt:lpstr>
      <vt:lpstr>PowerPoint Presentation</vt:lpstr>
      <vt:lpstr>FY20/21 Redevelopment Agency #2 General Fund</vt:lpstr>
      <vt:lpstr>FY20/21 Redevelopment Agency #2 Debt Fund</vt:lpstr>
      <vt:lpstr>PowerPoint Presentation</vt:lpstr>
    </vt:vector>
  </TitlesOfParts>
  <Company>City of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</dc:creator>
  <cp:lastModifiedBy>Vicki Van Buren</cp:lastModifiedBy>
  <cp:revision>363</cp:revision>
  <cp:lastPrinted>2019-10-21T20:00:14Z</cp:lastPrinted>
  <dcterms:created xsi:type="dcterms:W3CDTF">2019-05-13T23:40:19Z</dcterms:created>
  <dcterms:modified xsi:type="dcterms:W3CDTF">2020-06-01T17:59:02Z</dcterms:modified>
</cp:coreProperties>
</file>